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59" r:id="rId4"/>
    <p:sldId id="263" r:id="rId5"/>
    <p:sldId id="260" r:id="rId6"/>
    <p:sldId id="266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D6F37-D98A-4684-9FF2-64B70F6450E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90AC7-36BD-4662-B179-13DCB2F6E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30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6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1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1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12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32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5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8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87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3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745C3-B03B-4918-859F-3CADFB484677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94B9-3B69-4E64-BA9A-ED10DE01E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7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4675942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Simultaneous equations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31550" y="223631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simultaneous equations graphically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31549" y="2832657"/>
            <a:ext cx="66216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…solve simultaneous equations algebraically by substitution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…</a:t>
            </a:r>
            <a:r>
              <a:rPr lang="en-GB" dirty="0">
                <a:latin typeface="Comic Sans MS" pitchFamily="66" charset="0"/>
              </a:rPr>
              <a:t>solve simultaneous equations algebraically </a:t>
            </a:r>
            <a:r>
              <a:rPr lang="en-GB" dirty="0" smtClean="0">
                <a:latin typeface="Comic Sans MS" pitchFamily="66" charset="0"/>
              </a:rPr>
              <a:t>by elimination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…use context to create simultaneous </a:t>
            </a:r>
            <a:r>
              <a:rPr lang="en-GB" dirty="0" smtClean="0">
                <a:latin typeface="Comic Sans MS" pitchFamily="66" charset="0"/>
              </a:rPr>
              <a:t>equations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3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…use context to create simultaneous equations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5732115" y="1675586"/>
            <a:ext cx="29919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 problems can be solved using simultaneous </a:t>
            </a:r>
            <a:r>
              <a:rPr lang="en-GB" dirty="0"/>
              <a:t>equations by </a:t>
            </a:r>
            <a:r>
              <a:rPr lang="en-GB" dirty="0" smtClean="0"/>
              <a:t>turning </a:t>
            </a:r>
            <a:r>
              <a:rPr lang="en-GB" dirty="0"/>
              <a:t>the problem into a set of </a:t>
            </a:r>
            <a:r>
              <a:rPr lang="en-GB" dirty="0" smtClean="0"/>
              <a:t>equations.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If answering a question set in a particular context you </a:t>
            </a:r>
            <a:r>
              <a:rPr lang="en-GB" b="1" u="dbl" dirty="0" smtClean="0"/>
              <a:t>must</a:t>
            </a:r>
            <a:r>
              <a:rPr lang="en-GB" dirty="0" smtClean="0"/>
              <a:t> write your final answer in context.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0080" y="1309410"/>
            <a:ext cx="6808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1) A </a:t>
            </a:r>
            <a:r>
              <a:rPr lang="en-GB" dirty="0"/>
              <a:t>jug and two glasses hold 1·6 litres altogether.  </a:t>
            </a:r>
            <a:endParaRPr lang="en-GB" dirty="0" smtClean="0"/>
          </a:p>
          <a:p>
            <a:r>
              <a:rPr lang="en-GB" dirty="0" smtClean="0"/>
              <a:t>Two </a:t>
            </a:r>
            <a:r>
              <a:rPr lang="en-GB" dirty="0"/>
              <a:t>jugs and three glasses hold 2·9 litres altogether.  </a:t>
            </a:r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much does each hold?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42261" y="2232740"/>
            <a:ext cx="1543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i="1" dirty="0">
                <a:solidFill>
                  <a:srgbClr val="FF0000"/>
                </a:solidFill>
              </a:rPr>
              <a:t>j</a:t>
            </a:r>
            <a:r>
              <a:rPr lang="en-GB" b="1" dirty="0">
                <a:solidFill>
                  <a:srgbClr val="FF0000"/>
                </a:solidFill>
              </a:rPr>
              <a:t> + 2</a:t>
            </a:r>
            <a:r>
              <a:rPr lang="en-GB" b="1" i="1" dirty="0">
                <a:solidFill>
                  <a:srgbClr val="FF0000"/>
                </a:solidFill>
              </a:rPr>
              <a:t>g</a:t>
            </a:r>
            <a:r>
              <a:rPr lang="en-GB" b="1" dirty="0">
                <a:solidFill>
                  <a:srgbClr val="FF0000"/>
                </a:solidFill>
              </a:rPr>
              <a:t>  =  1·6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2j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+ 3</a:t>
            </a:r>
            <a:r>
              <a:rPr lang="en-GB" b="1" i="1" dirty="0">
                <a:solidFill>
                  <a:srgbClr val="FF0000"/>
                </a:solidFill>
              </a:rPr>
              <a:t>g</a:t>
            </a:r>
            <a:r>
              <a:rPr lang="en-GB" b="1" dirty="0">
                <a:solidFill>
                  <a:srgbClr val="FF0000"/>
                </a:solidFill>
              </a:rPr>
              <a:t>  =  2·9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90502" y="3848155"/>
            <a:ext cx="2093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2j + 4g – 2j – 3g = g</a:t>
            </a:r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FF0000"/>
                </a:solidFill>
              </a:rPr>
              <a:t>3.2 – 2.9 =</a:t>
            </a:r>
            <a:r>
              <a:rPr lang="en-GB" b="1" dirty="0" smtClean="0">
                <a:solidFill>
                  <a:srgbClr val="FF0000"/>
                </a:solidFill>
              </a:rPr>
              <a:t> 0·3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So g = 0.3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10291" y="4866038"/>
            <a:ext cx="2589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j</a:t>
            </a:r>
            <a:r>
              <a:rPr lang="en-GB" dirty="0" smtClean="0"/>
              <a:t> </a:t>
            </a:r>
            <a:r>
              <a:rPr lang="en-GB" dirty="0"/>
              <a:t>+ 2 × </a:t>
            </a:r>
            <a:r>
              <a:rPr lang="en-GB" dirty="0" smtClean="0"/>
              <a:t>           =  1·6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00505" y="6003341"/>
            <a:ext cx="2592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So a Jug holds 1 litre and a glass holds 0·3 litres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257" y="940078"/>
            <a:ext cx="1086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Examples</a:t>
            </a:r>
            <a:endParaRPr lang="en-GB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35860" y="2338084"/>
            <a:ext cx="2118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Choose </a:t>
            </a:r>
            <a:r>
              <a:rPr lang="en-GB" dirty="0"/>
              <a:t>appropriate letters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07585" y="4844314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88968" y="3848155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2491" y="3060581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70068" y="3369375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i="1" dirty="0">
                <a:solidFill>
                  <a:srgbClr val="FF0000"/>
                </a:solidFill>
              </a:rPr>
              <a:t>j</a:t>
            </a:r>
            <a:r>
              <a:rPr lang="en-GB" b="1" dirty="0">
                <a:solidFill>
                  <a:srgbClr val="FF0000"/>
                </a:solidFill>
              </a:rPr>
              <a:t> + 4</a:t>
            </a:r>
            <a:r>
              <a:rPr lang="en-GB" b="1" i="1" dirty="0">
                <a:solidFill>
                  <a:srgbClr val="FF0000"/>
                </a:solidFill>
              </a:rPr>
              <a:t>g</a:t>
            </a:r>
            <a:r>
              <a:rPr lang="en-GB" b="1" dirty="0">
                <a:solidFill>
                  <a:srgbClr val="FF0000"/>
                </a:solidFill>
              </a:rPr>
              <a:t>  =  3·2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66426" y="296824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2(</a:t>
            </a:r>
            <a:r>
              <a:rPr lang="en-GB" i="1" dirty="0" smtClean="0"/>
              <a:t>j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 smtClean="0"/>
              <a:t>g)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dirty="0" smtClean="0"/>
              <a:t>2 x 1.6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615870" y="2232740"/>
            <a:ext cx="2215577" cy="6192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667937" y="3858990"/>
            <a:ext cx="2282750" cy="9124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60265" y="3337580"/>
            <a:ext cx="1855158" cy="4182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78341" y="4848712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0·3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340843" y="4848712"/>
            <a:ext cx="556218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76051" y="5290796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j</a:t>
            </a: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+ 0.6  =  1.6</a:t>
            </a:r>
          </a:p>
          <a:p>
            <a:r>
              <a:rPr lang="en-GB" b="1" dirty="0">
                <a:solidFill>
                  <a:srgbClr val="FF0000"/>
                </a:solidFill>
              </a:rPr>
              <a:t>j</a:t>
            </a:r>
            <a:r>
              <a:rPr lang="en-GB" b="1" dirty="0" smtClean="0">
                <a:solidFill>
                  <a:srgbClr val="FF0000"/>
                </a:solidFill>
              </a:rPr>
              <a:t> = 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5874" y="5305979"/>
            <a:ext cx="1563246" cy="615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2391309" y="2337730"/>
            <a:ext cx="0" cy="431351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08104" y="764791"/>
            <a:ext cx="0" cy="588488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0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5" grpId="0"/>
      <p:bldP spid="26" grpId="0" animBg="1"/>
      <p:bldP spid="27" grpId="0" animBg="1"/>
      <p:bldP spid="28" grpId="0" animBg="1"/>
      <p:bldP spid="6" grpId="0"/>
      <p:bldP spid="29" grpId="0" animBg="1"/>
      <p:bldP spid="7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4675942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Simultaneous equations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31550" y="223631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simultaneous equations graphically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31549" y="2832657"/>
            <a:ext cx="66216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…solve simultaneous equations algebraically by substitution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…</a:t>
            </a:r>
            <a:r>
              <a:rPr lang="en-GB" dirty="0">
                <a:latin typeface="Comic Sans MS" pitchFamily="66" charset="0"/>
              </a:rPr>
              <a:t>solve simultaneous equations algebraically </a:t>
            </a:r>
            <a:r>
              <a:rPr lang="en-GB" dirty="0" smtClean="0">
                <a:latin typeface="Comic Sans MS" pitchFamily="66" charset="0"/>
              </a:rPr>
              <a:t>by elimination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…use context to create simultaneous </a:t>
            </a:r>
            <a:r>
              <a:rPr lang="en-GB" dirty="0" smtClean="0">
                <a:latin typeface="Comic Sans MS" pitchFamily="66" charset="0"/>
              </a:rPr>
              <a:t>equations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4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An introduction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64688" y="808836"/>
            <a:ext cx="70567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Reminders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equation </a:t>
            </a:r>
            <a:r>
              <a:rPr lang="en-GB" dirty="0" smtClean="0"/>
              <a:t>		can </a:t>
            </a:r>
            <a:r>
              <a:rPr lang="en-GB" dirty="0"/>
              <a:t>be represented by a straight line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which </a:t>
            </a:r>
            <a:r>
              <a:rPr lang="en-GB" dirty="0"/>
              <a:t>has a </a:t>
            </a:r>
            <a:r>
              <a:rPr lang="en-GB" dirty="0" smtClean="0"/>
              <a:t>		of </a:t>
            </a:r>
            <a:r>
              <a:rPr lang="en-GB" i="1" dirty="0"/>
              <a:t>m</a:t>
            </a:r>
            <a:r>
              <a:rPr lang="en-GB" dirty="0"/>
              <a:t> and passes through the </a:t>
            </a:r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01216" y="2924944"/>
            <a:ext cx="8475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System of Equations consists of two (or more) equations with at least two variables.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These are also referred to as </a:t>
            </a:r>
            <a:r>
              <a:rPr lang="en-GB" dirty="0" smtClean="0"/>
              <a:t>				as </a:t>
            </a:r>
            <a:r>
              <a:rPr lang="en-GB" dirty="0"/>
              <a:t>their solution </a:t>
            </a:r>
            <a:r>
              <a:rPr lang="en-GB" dirty="0" smtClean="0"/>
              <a:t>holds true</a:t>
            </a:r>
          </a:p>
          <a:p>
            <a:endParaRPr lang="en-GB" dirty="0"/>
          </a:p>
          <a:p>
            <a:r>
              <a:rPr lang="en-GB" dirty="0" smtClean="0"/>
              <a:t>for </a:t>
            </a:r>
            <a:r>
              <a:rPr lang="en-GB" b="1" u="dbl" dirty="0" smtClean="0"/>
              <a:t>both</a:t>
            </a:r>
            <a:r>
              <a:rPr lang="en-GB" dirty="0" smtClean="0"/>
              <a:t> equations.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1216" y="2555612"/>
            <a:ext cx="2203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/>
              <a:t>Systems of Equations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0707" y="580526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* by </a:t>
            </a:r>
            <a:r>
              <a:rPr lang="en-GB" dirty="0"/>
              <a:t>drawing </a:t>
            </a:r>
            <a:r>
              <a:rPr lang="en-GB" dirty="0" smtClean="0"/>
              <a:t>graphs		* by substitution		* by </a:t>
            </a:r>
            <a:r>
              <a:rPr lang="en-GB" dirty="0"/>
              <a:t>elimination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293" y="4516405"/>
            <a:ext cx="7814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When the System consist of two equations, with two variables, there are three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methods </a:t>
            </a:r>
            <a:r>
              <a:rPr lang="en-GB" dirty="0"/>
              <a:t>of finding the solution: 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35808" y="1284373"/>
            <a:ext cx="1384063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35807" y="1916831"/>
            <a:ext cx="1384063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33761" y="1838370"/>
            <a:ext cx="978599" cy="52625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19637" y="3466330"/>
            <a:ext cx="2650724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501640" y="5749592"/>
            <a:ext cx="8199549" cy="450127"/>
            <a:chOff x="530036" y="5211511"/>
            <a:chExt cx="8199549" cy="450127"/>
          </a:xfrm>
        </p:grpSpPr>
        <p:sp>
          <p:nvSpPr>
            <p:cNvPr id="16" name="Rectangle 15"/>
            <p:cNvSpPr/>
            <p:nvPr/>
          </p:nvSpPr>
          <p:spPr>
            <a:xfrm>
              <a:off x="530036" y="5213844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67944" y="5211511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13361" y="5211511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1379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  <p:bldP spid="6" grpId="0"/>
      <p:bldP spid="11" grpId="0" animBg="1"/>
      <p:bldP spid="1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graphically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290705" y="836712"/>
            <a:ext cx="650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the lines representing the equations are drawn then the solution is the coordinates of the point where the lines </a:t>
            </a:r>
            <a:r>
              <a:rPr lang="en-GB" b="1" u="dbl" dirty="0"/>
              <a:t>intersect</a:t>
            </a:r>
            <a:r>
              <a:rPr lang="en-GB" dirty="0"/>
              <a:t> (meet).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91683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Either: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27769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 smtClean="0"/>
              <a:t>Example</a:t>
            </a:r>
          </a:p>
          <a:p>
            <a:r>
              <a:rPr lang="en-GB" dirty="0" smtClean="0"/>
              <a:t>Solve </a:t>
            </a:r>
            <a:r>
              <a:rPr lang="en-GB" dirty="0"/>
              <a:t>these equations </a:t>
            </a:r>
            <a:r>
              <a:rPr lang="en-GB" dirty="0" smtClean="0"/>
              <a:t>simultaneously</a:t>
            </a:r>
            <a:endParaRPr lang="en-GB" dirty="0"/>
          </a:p>
          <a:p>
            <a:r>
              <a:rPr lang="en-GB" i="1" dirty="0" smtClean="0"/>
              <a:t>	y</a:t>
            </a:r>
            <a:r>
              <a:rPr lang="en-GB" dirty="0" smtClean="0"/>
              <a:t>  </a:t>
            </a:r>
            <a:r>
              <a:rPr lang="en-GB" dirty="0"/>
              <a:t>=  ½</a:t>
            </a:r>
            <a:r>
              <a:rPr lang="en-GB" i="1" dirty="0"/>
              <a:t>x</a:t>
            </a:r>
            <a:r>
              <a:rPr lang="en-GB" dirty="0"/>
              <a:t> + 1  &amp;   </a:t>
            </a:r>
            <a:r>
              <a:rPr lang="en-GB" i="1" dirty="0"/>
              <a:t>y</a:t>
            </a:r>
            <a:r>
              <a:rPr lang="en-GB" dirty="0"/>
              <a:t>  =  7 – </a:t>
            </a:r>
            <a:r>
              <a:rPr lang="en-GB" i="1" dirty="0"/>
              <a:t>x</a:t>
            </a:r>
            <a:r>
              <a:rPr lang="en-GB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956" y="3725771"/>
            <a:ext cx="54061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Line one </a:t>
            </a:r>
            <a:r>
              <a:rPr lang="en-GB" dirty="0"/>
              <a:t>-  </a:t>
            </a:r>
            <a:r>
              <a:rPr lang="en-GB" i="1" dirty="0"/>
              <a:t>y</a:t>
            </a:r>
            <a:r>
              <a:rPr lang="en-GB" dirty="0"/>
              <a:t>  =  ½</a:t>
            </a:r>
            <a:r>
              <a:rPr lang="en-GB" i="1" dirty="0"/>
              <a:t>x</a:t>
            </a:r>
            <a:r>
              <a:rPr lang="en-GB" dirty="0"/>
              <a:t> + </a:t>
            </a:r>
            <a:r>
              <a:rPr lang="en-GB" dirty="0" smtClean="0"/>
              <a:t>1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When </a:t>
            </a:r>
            <a:r>
              <a:rPr lang="en-GB" i="1" dirty="0"/>
              <a:t>x</a:t>
            </a:r>
            <a:r>
              <a:rPr lang="en-GB" dirty="0"/>
              <a:t> = 0,  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			→  </a:t>
            </a:r>
            <a:r>
              <a:rPr lang="en-GB" dirty="0"/>
              <a:t>(0, </a:t>
            </a:r>
            <a:r>
              <a:rPr lang="en-GB" dirty="0" smtClean="0"/>
              <a:t>1)</a:t>
            </a:r>
          </a:p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i="1" dirty="0"/>
              <a:t>x</a:t>
            </a:r>
            <a:r>
              <a:rPr lang="en-GB" dirty="0"/>
              <a:t> = 2,  </a:t>
            </a:r>
            <a:r>
              <a:rPr lang="en-GB" i="1" dirty="0"/>
              <a:t>y</a:t>
            </a:r>
            <a:r>
              <a:rPr lang="en-GB" dirty="0"/>
              <a:t>  = </a:t>
            </a:r>
            <a:r>
              <a:rPr lang="en-GB" dirty="0" smtClean="0"/>
              <a:t> 			→  </a:t>
            </a:r>
            <a:r>
              <a:rPr lang="en-GB" dirty="0"/>
              <a:t>(2, 2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24127" y="3079440"/>
            <a:ext cx="2553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Line </a:t>
            </a:r>
            <a:r>
              <a:rPr lang="en-GB" dirty="0" smtClean="0"/>
              <a:t>two </a:t>
            </a:r>
            <a:r>
              <a:rPr lang="en-GB" dirty="0"/>
              <a:t>-  </a:t>
            </a:r>
            <a:r>
              <a:rPr lang="en-GB" i="1" dirty="0"/>
              <a:t>y</a:t>
            </a:r>
            <a:r>
              <a:rPr lang="en-GB" dirty="0"/>
              <a:t>  =  7 – </a:t>
            </a:r>
            <a:r>
              <a:rPr lang="en-GB" i="1" dirty="0" smtClean="0"/>
              <a:t>x</a:t>
            </a:r>
          </a:p>
          <a:p>
            <a:endParaRPr lang="en-GB" dirty="0"/>
          </a:p>
          <a:p>
            <a:r>
              <a:rPr lang="en-GB" dirty="0" smtClean="0"/>
              <a:t>intercept  = </a:t>
            </a:r>
          </a:p>
          <a:p>
            <a:endParaRPr lang="en-GB" i="1" dirty="0" smtClean="0"/>
          </a:p>
          <a:p>
            <a:r>
              <a:rPr lang="en-GB" i="1" dirty="0" smtClean="0"/>
              <a:t>             m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5208" y="5727440"/>
            <a:ext cx="510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Lines </a:t>
            </a:r>
            <a:r>
              <a:rPr lang="en-GB" dirty="0"/>
              <a:t>intersect at </a:t>
            </a:r>
            <a:r>
              <a:rPr lang="en-GB" dirty="0" smtClean="0"/>
              <a:t>		so </a:t>
            </a:r>
            <a:r>
              <a:rPr lang="en-GB" dirty="0"/>
              <a:t>solution </a:t>
            </a:r>
            <a:r>
              <a:rPr lang="en-GB" dirty="0" smtClean="0"/>
              <a:t>is     </a:t>
            </a:r>
            <a:r>
              <a:rPr lang="en-GB" i="1" dirty="0" smtClean="0"/>
              <a:t>x</a:t>
            </a:r>
            <a:r>
              <a:rPr lang="en-GB" dirty="0" smtClean="0"/>
              <a:t> =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	          </a:t>
            </a:r>
            <a:r>
              <a:rPr lang="en-GB" i="1" dirty="0" smtClean="0"/>
              <a:t>y</a:t>
            </a:r>
            <a:r>
              <a:rPr lang="en-GB" dirty="0" smtClean="0"/>
              <a:t> =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156475"/>
              </p:ext>
            </p:extLst>
          </p:nvPr>
        </p:nvGraphicFramePr>
        <p:xfrm>
          <a:off x="5652120" y="4364106"/>
          <a:ext cx="2526386" cy="220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2376360" imgH="2124360" progId="FXDraw200.Document">
                  <p:embed/>
                </p:oleObj>
              </mc:Choice>
              <mc:Fallback>
                <p:oleObj r:id="rId3" imgW="2376360" imgH="2124360" progId="FXDraw200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695" b="847"/>
                      <a:stretch>
                        <a:fillRect/>
                      </a:stretch>
                    </p:blipFill>
                    <p:spPr bwMode="auto">
                      <a:xfrm>
                        <a:off x="5652120" y="4364106"/>
                        <a:ext cx="2526386" cy="2200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3528" y="1627059"/>
            <a:ext cx="2253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Drawing straight lines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152841" y="1930955"/>
            <a:ext cx="7235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- set x = 0, find the </a:t>
            </a:r>
            <a:r>
              <a:rPr lang="en-GB" dirty="0" smtClean="0"/>
              <a:t>y-coordinate</a:t>
            </a:r>
            <a:r>
              <a:rPr lang="en-GB" dirty="0"/>
              <a:t> from the formula</a:t>
            </a:r>
            <a:r>
              <a:rPr lang="en-GB" dirty="0" smtClean="0"/>
              <a:t>, </a:t>
            </a:r>
            <a:r>
              <a:rPr lang="en-GB" dirty="0"/>
              <a:t>then set y = 0 and find x</a:t>
            </a:r>
          </a:p>
          <a:p>
            <a:r>
              <a:rPr lang="en-GB" dirty="0" smtClean="0"/>
              <a:t>- pick </a:t>
            </a:r>
            <a:r>
              <a:rPr lang="en-GB" dirty="0"/>
              <a:t>2 values for </a:t>
            </a:r>
            <a:r>
              <a:rPr lang="en-GB" i="1" dirty="0"/>
              <a:t>x</a:t>
            </a:r>
            <a:r>
              <a:rPr lang="en-GB" dirty="0"/>
              <a:t> and </a:t>
            </a:r>
            <a:r>
              <a:rPr lang="en-GB" dirty="0" smtClean="0"/>
              <a:t>find </a:t>
            </a:r>
            <a:r>
              <a:rPr lang="en-GB" dirty="0"/>
              <a:t>the corresponding values of </a:t>
            </a:r>
            <a:r>
              <a:rPr lang="en-GB" i="1" dirty="0" smtClean="0"/>
              <a:t>y</a:t>
            </a:r>
            <a:endParaRPr lang="en-GB" dirty="0"/>
          </a:p>
          <a:p>
            <a:r>
              <a:rPr lang="en-GB" dirty="0" smtClean="0"/>
              <a:t>- </a:t>
            </a:r>
            <a:r>
              <a:rPr lang="en-GB" dirty="0"/>
              <a:t>use the y-intercept, gradient and y = mx + </a:t>
            </a:r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05208" y="5396626"/>
            <a:ext cx="449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Draw the two lines with the given information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023178" y="4791903"/>
            <a:ext cx="1684726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035806" y="4215386"/>
            <a:ext cx="1672098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976495" y="3594206"/>
            <a:ext cx="907873" cy="96256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076056" y="5727440"/>
            <a:ext cx="553713" cy="92333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146985" y="5765958"/>
            <a:ext cx="1011777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2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  <p:bldP spid="6" grpId="0"/>
      <p:bldP spid="7" grpId="0"/>
      <p:bldP spid="11" grpId="0"/>
      <p:bldP spid="12" grpId="0"/>
      <p:bldP spid="15" grpId="0"/>
      <p:bldP spid="20" grpId="0" animBg="1"/>
      <p:bldP spid="21" grpId="0" animBg="1"/>
      <p:bldP spid="22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graphically </a:t>
            </a:r>
            <a:r>
              <a:rPr lang="en-GB" sz="1200" dirty="0" smtClean="0">
                <a:latin typeface="Comic Sans MS" pitchFamily="66" charset="0"/>
              </a:rPr>
              <a:t>(continued)</a:t>
            </a:r>
            <a:endParaRPr lang="en-GB" sz="12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31740" y="994249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Simultaneous equations are often used to solve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problems </a:t>
            </a:r>
            <a:r>
              <a:rPr lang="en-GB" dirty="0"/>
              <a:t>and use letters other than </a:t>
            </a:r>
            <a:r>
              <a:rPr lang="en-GB" i="1" dirty="0"/>
              <a:t>x</a:t>
            </a:r>
            <a:r>
              <a:rPr lang="en-GB" dirty="0"/>
              <a:t> &amp; </a:t>
            </a:r>
            <a:r>
              <a:rPr lang="en-GB" i="1" dirty="0"/>
              <a:t>y.</a:t>
            </a:r>
            <a:r>
              <a:rPr lang="en-GB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1720" y="2780928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Solving simultaneous equations graphically will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often </a:t>
            </a:r>
            <a:r>
              <a:rPr lang="en-GB" dirty="0"/>
              <a:t>only give approximate solutions and relies on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accurate </a:t>
            </a:r>
            <a:r>
              <a:rPr lang="en-GB" dirty="0"/>
              <a:t>drawing of graphs.  </a:t>
            </a:r>
            <a:endParaRPr lang="en-GB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286000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In order to get precise solutions it is better to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use </a:t>
            </a:r>
            <a:r>
              <a:rPr lang="en-GB" dirty="0"/>
              <a:t>one of the other methods – substitution or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elimination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8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substitution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8896" y="764704"/>
            <a:ext cx="8805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At the point where the lines meet, the values of </a:t>
            </a:r>
            <a:r>
              <a:rPr lang="en-GB" i="1" dirty="0"/>
              <a:t>x</a:t>
            </a:r>
            <a:r>
              <a:rPr lang="en-GB" dirty="0"/>
              <a:t> and </a:t>
            </a:r>
            <a:r>
              <a:rPr lang="en-GB" i="1" dirty="0"/>
              <a:t>y</a:t>
            </a:r>
            <a:r>
              <a:rPr lang="en-GB" dirty="0"/>
              <a:t> are </a:t>
            </a:r>
            <a:r>
              <a:rPr lang="en-GB" dirty="0" smtClean="0"/>
              <a:t>	          in </a:t>
            </a:r>
            <a:r>
              <a:rPr lang="en-GB" dirty="0"/>
              <a:t>both equations.  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This allows the </a:t>
            </a:r>
            <a:r>
              <a:rPr lang="en-GB" dirty="0"/>
              <a:t>first equation </a:t>
            </a:r>
            <a:r>
              <a:rPr lang="en-GB" dirty="0" smtClean="0"/>
              <a:t>to be </a:t>
            </a:r>
            <a:r>
              <a:rPr lang="en-GB" dirty="0"/>
              <a:t>substituted into the second.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553" y="1833967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  <a:p>
            <a:r>
              <a:rPr lang="en-GB" dirty="0" smtClean="0"/>
              <a:t>1</a:t>
            </a:r>
            <a:r>
              <a:rPr lang="en-GB" dirty="0"/>
              <a:t>)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i="1" dirty="0"/>
              <a:t>x</a:t>
            </a:r>
            <a:r>
              <a:rPr lang="en-GB" dirty="0"/>
              <a:t> + 1   </a:t>
            </a:r>
          </a:p>
          <a:p>
            <a:r>
              <a:rPr lang="en-GB" dirty="0" smtClean="0"/>
              <a:t>   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4</a:t>
            </a:r>
            <a:r>
              <a:rPr lang="en-GB" i="1" dirty="0"/>
              <a:t>x</a:t>
            </a:r>
            <a:r>
              <a:rPr lang="en-GB" dirty="0"/>
              <a:t> – 5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0172" y="2582986"/>
            <a:ext cx="277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Replace the 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in the second equation </a:t>
            </a:r>
            <a:r>
              <a:rPr lang="en-GB" dirty="0" smtClean="0"/>
              <a:t>with the first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70647" y="2757297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        =  </a:t>
            </a:r>
            <a:r>
              <a:rPr lang="en-GB" dirty="0"/>
              <a:t>4</a:t>
            </a:r>
            <a:r>
              <a:rPr lang="en-GB" i="1" dirty="0"/>
              <a:t>x</a:t>
            </a:r>
            <a:r>
              <a:rPr lang="en-GB" dirty="0"/>
              <a:t> –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886880" y="479715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i="1" dirty="0" smtClean="0"/>
              <a:t>x</a:t>
            </a:r>
            <a:r>
              <a:rPr lang="en-GB" dirty="0" smtClean="0"/>
              <a:t> into </a:t>
            </a:r>
            <a:r>
              <a:rPr lang="en-GB" dirty="0"/>
              <a:t>the first equation </a:t>
            </a:r>
            <a:r>
              <a:rPr lang="en-GB" dirty="0" smtClean="0"/>
              <a:t>to find 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3460" y="4964718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i="1" dirty="0" smtClean="0"/>
              <a:t> = 2, y</a:t>
            </a:r>
            <a:r>
              <a:rPr lang="en-GB" dirty="0" smtClean="0"/>
              <a:t>  =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3791" y="5498047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10172" y="5691583"/>
            <a:ext cx="2952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Check </a:t>
            </a:r>
            <a:r>
              <a:rPr lang="en-GB" dirty="0"/>
              <a:t>by substituting </a:t>
            </a:r>
            <a:r>
              <a:rPr lang="en-GB" dirty="0" smtClean="0"/>
              <a:t>into </a:t>
            </a:r>
            <a:r>
              <a:rPr lang="en-GB" dirty="0"/>
              <a:t>the second </a:t>
            </a:r>
            <a:r>
              <a:rPr lang="en-GB" dirty="0" smtClean="0"/>
              <a:t>equation, if it is true the </a:t>
            </a:r>
            <a:r>
              <a:rPr lang="en-GB" dirty="0"/>
              <a:t>solution is correct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7772" y="324153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x the subject of the formula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32553" y="6086885"/>
            <a:ext cx="1950517" cy="5381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361324" y="4973024"/>
            <a:ext cx="130139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71755" y="3212976"/>
            <a:ext cx="1795989" cy="15841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32553" y="2772372"/>
            <a:ext cx="94985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833892" y="785120"/>
            <a:ext cx="1209507" cy="3419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2801730" y="2132855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85526" y="2181204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84168" y="2080061"/>
            <a:ext cx="2574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2)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4</a:t>
            </a:r>
            <a:r>
              <a:rPr lang="en-GB" i="1" dirty="0"/>
              <a:t>x</a:t>
            </a:r>
            <a:r>
              <a:rPr lang="en-GB" dirty="0"/>
              <a:t> + 1   </a:t>
            </a:r>
          </a:p>
          <a:p>
            <a:r>
              <a:rPr lang="en-GB" dirty="0" smtClean="0"/>
              <a:t>     2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– 5</a:t>
            </a:r>
            <a:r>
              <a:rPr lang="en-GB" i="1" dirty="0"/>
              <a:t>x</a:t>
            </a:r>
            <a:r>
              <a:rPr lang="en-GB" dirty="0"/>
              <a:t> + 4  =  0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01750" y="2772372"/>
            <a:ext cx="253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2	     – </a:t>
            </a:r>
            <a:r>
              <a:rPr lang="en-GB" dirty="0"/>
              <a:t>5</a:t>
            </a:r>
            <a:r>
              <a:rPr lang="en-GB" i="1" dirty="0"/>
              <a:t>x</a:t>
            </a:r>
            <a:r>
              <a:rPr lang="en-GB" dirty="0"/>
              <a:t> + 4  =  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00497" y="3241539"/>
            <a:ext cx="2447967" cy="15841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413588" y="2764834"/>
            <a:ext cx="94985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300497" y="4937025"/>
            <a:ext cx="803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x = -2, </a:t>
            </a:r>
          </a:p>
          <a:p>
            <a:r>
              <a:rPr lang="en-GB" i="1" dirty="0" smtClean="0"/>
              <a:t>y</a:t>
            </a:r>
            <a:r>
              <a:rPr lang="en-GB" dirty="0" smtClean="0"/>
              <a:t>  =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6778976" y="5258817"/>
            <a:ext cx="1969488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25086" y="578391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1647916" y="5527870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737070" y="5802510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265467" y="6253506"/>
            <a:ext cx="2605721" cy="5381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1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3" grpId="0" animBg="1"/>
      <p:bldP spid="36" grpId="0" animBg="1"/>
      <p:bldP spid="38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substitution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421650" y="886211"/>
            <a:ext cx="6228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Sometimes it is necessary to rearrange one of the equations first.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348" y="1723780"/>
            <a:ext cx="2430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3)    y</a:t>
            </a:r>
            <a:r>
              <a:rPr lang="en-GB" dirty="0" smtClean="0"/>
              <a:t>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3   </a:t>
            </a:r>
          </a:p>
          <a:p>
            <a:r>
              <a:rPr lang="en-GB" dirty="0" smtClean="0"/>
              <a:t>       3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17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33197" y="2542965"/>
            <a:ext cx="281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Rearrange </a:t>
            </a:r>
            <a:r>
              <a:rPr lang="en-GB" dirty="0"/>
              <a:t>the first </a:t>
            </a:r>
            <a:r>
              <a:rPr lang="en-GB" dirty="0" smtClean="0"/>
              <a:t>equation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94286" y="256490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i="1" dirty="0"/>
              <a:t>y</a:t>
            </a:r>
            <a:r>
              <a:rPr lang="en-GB" dirty="0"/>
              <a:t> 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58305" y="4799533"/>
            <a:ext cx="2430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x</a:t>
            </a:r>
            <a:r>
              <a:rPr lang="en-GB" dirty="0" smtClean="0"/>
              <a:t> = 2,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686" y="585443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42255" y="3114914"/>
            <a:ext cx="277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Replace the 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in the second equation </a:t>
            </a:r>
            <a:r>
              <a:rPr lang="en-GB" dirty="0" smtClean="0"/>
              <a:t>with the first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233197" y="510781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i="1" dirty="0" smtClean="0"/>
              <a:t>x</a:t>
            </a:r>
            <a:r>
              <a:rPr lang="en-GB" dirty="0" smtClean="0"/>
              <a:t> into </a:t>
            </a:r>
            <a:r>
              <a:rPr lang="en-GB" dirty="0"/>
              <a:t>the first equation </a:t>
            </a:r>
            <a:r>
              <a:rPr lang="en-GB" dirty="0" smtClean="0"/>
              <a:t>to find y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242255" y="5934670"/>
            <a:ext cx="2952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Check </a:t>
            </a:r>
            <a:r>
              <a:rPr lang="en-GB" dirty="0"/>
              <a:t>by substituting </a:t>
            </a:r>
            <a:r>
              <a:rPr lang="en-GB" dirty="0" smtClean="0"/>
              <a:t>into </a:t>
            </a:r>
            <a:r>
              <a:rPr lang="en-GB" dirty="0"/>
              <a:t>the second </a:t>
            </a:r>
            <a:r>
              <a:rPr lang="en-GB" dirty="0" smtClean="0"/>
              <a:t>equation, if it is true the </a:t>
            </a:r>
            <a:r>
              <a:rPr lang="en-GB" dirty="0"/>
              <a:t>solution is correct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33197" y="38610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x the subject of the formula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66190" y="3114914"/>
            <a:ext cx="2476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	      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17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3621" y="6291923"/>
            <a:ext cx="254494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421650" y="4860658"/>
            <a:ext cx="1638182" cy="8518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7644" y="3567235"/>
            <a:ext cx="2570220" cy="122061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265981" y="2595243"/>
            <a:ext cx="1339763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4067944" y="2142976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18470" y="5854436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974973" y="3118014"/>
            <a:ext cx="99834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5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763688" y="83671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this method the equations are added or subtracted so that one of the variables will be eliminated.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7412" y="1797060"/>
            <a:ext cx="2465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</a:t>
            </a:r>
            <a:r>
              <a:rPr lang="en-GB" dirty="0"/>
              <a:t>)    </a:t>
            </a:r>
            <a:r>
              <a:rPr lang="en-GB" dirty="0" smtClean="0"/>
              <a:t> </a:t>
            </a:r>
            <a:r>
              <a:rPr lang="en-GB" dirty="0"/>
              <a:t>2</a:t>
            </a:r>
            <a:r>
              <a:rPr lang="en-GB" i="1" dirty="0"/>
              <a:t>x</a:t>
            </a:r>
            <a:r>
              <a:rPr lang="en-GB" dirty="0"/>
              <a:t> + 3</a:t>
            </a:r>
            <a:r>
              <a:rPr lang="en-GB" i="1" dirty="0"/>
              <a:t>y</a:t>
            </a:r>
            <a:r>
              <a:rPr lang="en-GB" dirty="0"/>
              <a:t>  =  35</a:t>
            </a:r>
            <a:br>
              <a:rPr lang="en-GB" dirty="0"/>
            </a:br>
            <a:r>
              <a:rPr lang="en-GB" dirty="0" smtClean="0"/>
              <a:t>         7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– 3</a:t>
            </a:r>
            <a:r>
              <a:rPr lang="en-GB" i="1" dirty="0"/>
              <a:t>y</a:t>
            </a:r>
            <a:r>
              <a:rPr lang="en-GB" dirty="0"/>
              <a:t>  =  1 </a:t>
            </a:r>
            <a:endParaRPr lang="en-GB" dirty="0" smtClean="0"/>
          </a:p>
          <a:p>
            <a:r>
              <a:rPr lang="en-GB" dirty="0" smtClean="0"/>
              <a:t>        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3863" y="1805385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943" y="4820207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66695" y="4820207"/>
            <a:ext cx="187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 </a:t>
            </a:r>
            <a:r>
              <a:rPr lang="en-GB" dirty="0" smtClean="0"/>
              <a:t>          + </a:t>
            </a:r>
            <a:r>
              <a:rPr lang="en-GB" dirty="0"/>
              <a:t>3</a:t>
            </a:r>
            <a:r>
              <a:rPr lang="en-GB" i="1" dirty="0"/>
              <a:t>y</a:t>
            </a:r>
            <a:r>
              <a:rPr lang="en-GB" dirty="0"/>
              <a:t>  =  35</a:t>
            </a:r>
            <a:br>
              <a:rPr lang="en-GB" dirty="0"/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41614" y="6084003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192924" y="1864185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2)       </a:t>
            </a:r>
            <a:r>
              <a:rPr lang="en-GB" dirty="0" smtClean="0"/>
              <a:t>      </a:t>
            </a: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dirty="0"/>
              <a:t> + 2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5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079210" y="4820207"/>
            <a:ext cx="2300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3 </a:t>
            </a:r>
            <a:r>
              <a:rPr lang="en-GB" dirty="0" smtClean="0"/>
              <a:t>         + </a:t>
            </a:r>
            <a:r>
              <a:rPr lang="en-GB" dirty="0"/>
              <a:t>2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722280" y="6084003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863" y="2658014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6529" y="4081543"/>
            <a:ext cx="1983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Solve for the remaining letter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86894" y="2600728"/>
            <a:ext cx="2089162" cy="154597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966694" y="4231888"/>
            <a:ext cx="1514431" cy="4212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202748" y="4850213"/>
            <a:ext cx="521162" cy="3393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031568" y="5275956"/>
            <a:ext cx="1324408" cy="606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048757" y="6037664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33631" y="1748181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129326" y="2595674"/>
            <a:ext cx="2547129" cy="154597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109127" y="4226834"/>
            <a:ext cx="1514431" cy="4212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45181" y="4845159"/>
            <a:ext cx="491024" cy="3393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174000" y="5270902"/>
            <a:ext cx="1611211" cy="606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308304" y="6084003"/>
            <a:ext cx="869804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799692" y="83671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Sometimes it is necessary to multiply one or both of the equations before adding or subtracting.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0079" y="1486230"/>
            <a:ext cx="1865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</a:t>
            </a:r>
            <a:r>
              <a:rPr lang="en-GB" dirty="0"/>
              <a:t>)   </a:t>
            </a:r>
            <a:r>
              <a:rPr lang="en-GB" dirty="0" smtClean="0"/>
              <a:t>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+ 4</a:t>
            </a:r>
            <a:r>
              <a:rPr lang="en-GB" i="1" dirty="0"/>
              <a:t>y</a:t>
            </a:r>
            <a:r>
              <a:rPr lang="en-GB" dirty="0"/>
              <a:t>  =  26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6</a:t>
            </a:r>
            <a:r>
              <a:rPr lang="en-GB" i="1" dirty="0"/>
              <a:t>x</a:t>
            </a:r>
            <a:r>
              <a:rPr lang="en-GB" dirty="0"/>
              <a:t> –   </a:t>
            </a:r>
            <a:r>
              <a:rPr lang="en-GB" i="1" dirty="0"/>
              <a:t>y</a:t>
            </a:r>
            <a:r>
              <a:rPr lang="en-GB" dirty="0"/>
              <a:t>  =    7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1037" y="2369802"/>
            <a:ext cx="1773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4(6x – y) = 4 x 7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0923" y="6303899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652120" y="1524973"/>
            <a:ext cx="1813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4) </a:t>
            </a:r>
            <a:r>
              <a:rPr lang="en-GB" dirty="0" smtClean="0"/>
              <a:t>6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38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2</a:t>
            </a:r>
            <a:r>
              <a:rPr lang="en-GB" i="1" dirty="0"/>
              <a:t>x</a:t>
            </a:r>
            <a:r>
              <a:rPr lang="en-GB" dirty="0"/>
              <a:t> – 3</a:t>
            </a:r>
            <a:r>
              <a:rPr lang="en-GB" i="1" dirty="0"/>
              <a:t>y</a:t>
            </a:r>
            <a:r>
              <a:rPr lang="en-GB" dirty="0"/>
              <a:t>  =  20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59046" y="629079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3863" y="1709639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9512" y="5335493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1591" y="3105834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512" y="4635541"/>
            <a:ext cx="1983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Solve for the remaining letter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943" y="2451716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934071" y="5281872"/>
            <a:ext cx="1829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          + </a:t>
            </a:r>
            <a:r>
              <a:rPr lang="en-GB" dirty="0"/>
              <a:t>4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447241" y="6299873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208338" y="5247884"/>
            <a:ext cx="436157" cy="3657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871108" y="3210811"/>
            <a:ext cx="2060931" cy="142473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987824" y="4797152"/>
            <a:ext cx="796969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934071" y="5724841"/>
            <a:ext cx="1379874" cy="579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885535" y="2690163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5436096" y="1709639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957209" y="2320831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3(2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3</a:t>
            </a:r>
            <a:r>
              <a:rPr lang="en-GB" i="1" dirty="0" smtClean="0"/>
              <a:t>y)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dirty="0" smtClean="0"/>
              <a:t>3 x 20  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5980662" y="5281794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  <a:r>
              <a:rPr lang="en-GB" i="1" dirty="0"/>
              <a:t>x</a:t>
            </a:r>
            <a:r>
              <a:rPr lang="en-GB" dirty="0"/>
              <a:t> + 2 </a:t>
            </a:r>
            <a:r>
              <a:rPr lang="en-GB" dirty="0" smtClean="0"/>
              <a:t>                 =  </a:t>
            </a:r>
            <a:r>
              <a:rPr lang="en-GB" dirty="0"/>
              <a:t>38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6574" y="6299873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80441" y="3148553"/>
            <a:ext cx="2060931" cy="1486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043404" y="5724841"/>
            <a:ext cx="1379874" cy="579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994868" y="2690163"/>
            <a:ext cx="1550833" cy="3829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059046" y="4807059"/>
            <a:ext cx="796969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706452" y="5291817"/>
            <a:ext cx="759503" cy="3657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3340682" y="1055106"/>
            <a:ext cx="1791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5)  </a:t>
            </a:r>
            <a:r>
              <a:rPr lang="en-GB" dirty="0" smtClean="0"/>
              <a:t>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4</a:t>
            </a:r>
            <a:r>
              <a:rPr lang="en-GB" i="1" dirty="0"/>
              <a:t>x</a:t>
            </a:r>
            <a:r>
              <a:rPr lang="en-GB" dirty="0"/>
              <a:t> + 3</a:t>
            </a:r>
            <a:r>
              <a:rPr lang="en-GB" i="1" dirty="0"/>
              <a:t>y</a:t>
            </a:r>
            <a:r>
              <a:rPr lang="en-GB" dirty="0"/>
              <a:t>  =  9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2120" y="4305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3 </a:t>
            </a:r>
            <a:r>
              <a:rPr lang="en-GB" dirty="0" smtClean="0"/>
              <a:t>          + </a:t>
            </a:r>
            <a:r>
              <a:rPr lang="en-GB" dirty="0"/>
              <a:t>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06451" y="5517232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46961" y="1239772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1356" y="4139619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61738" y="87044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689" y="2635967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041" y="1981849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99792" y="1234918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45024" y="1981849"/>
            <a:ext cx="1863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3(3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2y)  </a:t>
            </a:r>
            <a:r>
              <a:rPr lang="en-GB" dirty="0"/>
              <a:t>= </a:t>
            </a:r>
            <a:r>
              <a:rPr lang="en-GB" dirty="0" smtClean="0"/>
              <a:t>3 x </a:t>
            </a:r>
            <a:r>
              <a:rPr lang="en-GB" dirty="0"/>
              <a:t>7</a:t>
            </a:r>
            <a:br>
              <a:rPr lang="en-GB" dirty="0"/>
            </a:br>
            <a:r>
              <a:rPr lang="en-GB" dirty="0"/>
              <a:t>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8120" y="1981849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2(4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3y)  </a:t>
            </a:r>
            <a:r>
              <a:rPr lang="en-GB" dirty="0"/>
              <a:t>=  </a:t>
            </a:r>
            <a:r>
              <a:rPr lang="en-GB" dirty="0" smtClean="0"/>
              <a:t>2 x 9  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735370" y="2931991"/>
            <a:ext cx="2282750" cy="120762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837961" y="4769325"/>
            <a:ext cx="1023172" cy="74790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019049" y="4309610"/>
            <a:ext cx="483767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305529" y="5461035"/>
            <a:ext cx="914589" cy="4817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701216" y="2358676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18120" y="2358676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An introduction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64688" y="808836"/>
            <a:ext cx="70567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Reminders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equation </a:t>
            </a:r>
            <a:r>
              <a:rPr lang="en-GB" dirty="0" smtClean="0"/>
              <a:t>		can </a:t>
            </a:r>
            <a:r>
              <a:rPr lang="en-GB" dirty="0"/>
              <a:t>be represented by a straight line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which </a:t>
            </a:r>
            <a:r>
              <a:rPr lang="en-GB" dirty="0"/>
              <a:t>has a </a:t>
            </a:r>
            <a:r>
              <a:rPr lang="en-GB" dirty="0" smtClean="0"/>
              <a:t>		of </a:t>
            </a:r>
            <a:r>
              <a:rPr lang="en-GB" i="1" dirty="0"/>
              <a:t>m</a:t>
            </a:r>
            <a:r>
              <a:rPr lang="en-GB" dirty="0"/>
              <a:t> and passes through the </a:t>
            </a:r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01216" y="2924944"/>
            <a:ext cx="8475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System of Equations consists of two (or more) equations with at least two variables.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These are also referred to as </a:t>
            </a:r>
            <a:r>
              <a:rPr lang="en-GB" dirty="0" smtClean="0"/>
              <a:t>				as </a:t>
            </a:r>
            <a:r>
              <a:rPr lang="en-GB" dirty="0"/>
              <a:t>their solution </a:t>
            </a:r>
            <a:r>
              <a:rPr lang="en-GB" dirty="0" smtClean="0"/>
              <a:t>holds true</a:t>
            </a:r>
          </a:p>
          <a:p>
            <a:endParaRPr lang="en-GB" dirty="0"/>
          </a:p>
          <a:p>
            <a:r>
              <a:rPr lang="en-GB" dirty="0" smtClean="0"/>
              <a:t>for </a:t>
            </a:r>
            <a:r>
              <a:rPr lang="en-GB" b="1" u="dbl" dirty="0" smtClean="0"/>
              <a:t>both</a:t>
            </a:r>
            <a:r>
              <a:rPr lang="en-GB" dirty="0" smtClean="0"/>
              <a:t> equations.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1216" y="2555612"/>
            <a:ext cx="2203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/>
              <a:t>Systems of Equations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0707" y="580526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* by </a:t>
            </a:r>
            <a:r>
              <a:rPr lang="en-GB" dirty="0"/>
              <a:t>drawing </a:t>
            </a:r>
            <a:r>
              <a:rPr lang="en-GB" dirty="0" smtClean="0"/>
              <a:t>graphs		* by substitution		* by </a:t>
            </a:r>
            <a:r>
              <a:rPr lang="en-GB" dirty="0"/>
              <a:t>elimination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293" y="4516405"/>
            <a:ext cx="7814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When the System consist of two equations, with two variables, there are three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methods </a:t>
            </a:r>
            <a:r>
              <a:rPr lang="en-GB" dirty="0"/>
              <a:t>of finding the solution: -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3728" y="1362834"/>
            <a:ext cx="112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= </a:t>
            </a:r>
            <a:r>
              <a:rPr lang="en-GB" b="1" i="1" dirty="0">
                <a:solidFill>
                  <a:srgbClr val="FF0000"/>
                </a:solidFill>
              </a:rPr>
              <a:t>mx</a:t>
            </a:r>
            <a:r>
              <a:rPr lang="en-GB" b="1" dirty="0">
                <a:solidFill>
                  <a:srgbClr val="FF0000"/>
                </a:solidFill>
              </a:rPr>
              <a:t> + </a:t>
            </a:r>
            <a:r>
              <a:rPr lang="en-GB" b="1" i="1" dirty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1916832"/>
            <a:ext cx="1033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gradient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33614" y="1916831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(0, </a:t>
            </a:r>
            <a:r>
              <a:rPr lang="en-GB" b="1" i="1" dirty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5808" y="1284373"/>
            <a:ext cx="1384063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35807" y="1916831"/>
            <a:ext cx="1384063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33761" y="1838370"/>
            <a:ext cx="978599" cy="52625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37039" y="3505561"/>
            <a:ext cx="2533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Simultaneous Equations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19637" y="3466330"/>
            <a:ext cx="2650724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501640" y="5749592"/>
            <a:ext cx="8199549" cy="450127"/>
            <a:chOff x="530036" y="5211511"/>
            <a:chExt cx="8199549" cy="450127"/>
          </a:xfrm>
        </p:grpSpPr>
        <p:sp>
          <p:nvSpPr>
            <p:cNvPr id="16" name="Rectangle 15"/>
            <p:cNvSpPr/>
            <p:nvPr/>
          </p:nvSpPr>
          <p:spPr>
            <a:xfrm>
              <a:off x="530036" y="5213844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67944" y="5211511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13361" y="5211511"/>
              <a:ext cx="2016224" cy="44779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415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…use context to create simultaneous equations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5732115" y="1675586"/>
            <a:ext cx="29919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 problems can be solved using simultaneous </a:t>
            </a:r>
            <a:r>
              <a:rPr lang="en-GB" dirty="0"/>
              <a:t>equations by </a:t>
            </a:r>
            <a:r>
              <a:rPr lang="en-GB" dirty="0" smtClean="0"/>
              <a:t>turning </a:t>
            </a:r>
            <a:r>
              <a:rPr lang="en-GB" dirty="0"/>
              <a:t>the problem into a set of </a:t>
            </a:r>
            <a:r>
              <a:rPr lang="en-GB" dirty="0" smtClean="0"/>
              <a:t>equations.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If answering a question set in a particular context you </a:t>
            </a:r>
            <a:r>
              <a:rPr lang="en-GB" b="1" u="dbl" dirty="0" smtClean="0"/>
              <a:t>must</a:t>
            </a:r>
            <a:r>
              <a:rPr lang="en-GB" dirty="0" smtClean="0"/>
              <a:t> write your final answer in context.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0080" y="1309410"/>
            <a:ext cx="6808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1) A </a:t>
            </a:r>
            <a:r>
              <a:rPr lang="en-GB" dirty="0"/>
              <a:t>jug and two glasses hold 1·6 litres altogether.  </a:t>
            </a:r>
            <a:endParaRPr lang="en-GB" dirty="0" smtClean="0"/>
          </a:p>
          <a:p>
            <a:r>
              <a:rPr lang="en-GB" dirty="0" smtClean="0"/>
              <a:t>Two </a:t>
            </a:r>
            <a:r>
              <a:rPr lang="en-GB" dirty="0"/>
              <a:t>jugs and three glasses hold 2·9 litres altogether.  </a:t>
            </a:r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much does each hold?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10291" y="4866038"/>
            <a:ext cx="2589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j</a:t>
            </a:r>
            <a:r>
              <a:rPr lang="en-GB" dirty="0" smtClean="0"/>
              <a:t> </a:t>
            </a:r>
            <a:r>
              <a:rPr lang="en-GB" dirty="0"/>
              <a:t>+ 2 × </a:t>
            </a:r>
            <a:r>
              <a:rPr lang="en-GB" dirty="0" smtClean="0"/>
              <a:t>           =  1·6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00505" y="6003341"/>
            <a:ext cx="2592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So a Jug holds 1 litre and a glass holds 0·3 litres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257" y="940078"/>
            <a:ext cx="1086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Examples</a:t>
            </a:r>
            <a:endParaRPr lang="en-GB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35860" y="2338084"/>
            <a:ext cx="2118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Choose </a:t>
            </a:r>
            <a:r>
              <a:rPr lang="en-GB" dirty="0"/>
              <a:t>appropriate letters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07585" y="4844314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88968" y="3848155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2491" y="3060581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2666426" y="296824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2(</a:t>
            </a:r>
            <a:r>
              <a:rPr lang="en-GB" i="1" dirty="0" smtClean="0"/>
              <a:t>j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 smtClean="0"/>
              <a:t>g)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dirty="0" smtClean="0"/>
              <a:t>2 x 1.6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615870" y="2232740"/>
            <a:ext cx="2215577" cy="6192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667937" y="3858990"/>
            <a:ext cx="2282750" cy="9124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60265" y="3337580"/>
            <a:ext cx="1855158" cy="4182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340843" y="4848712"/>
            <a:ext cx="556218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725874" y="5305979"/>
            <a:ext cx="1563246" cy="615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2391309" y="2337730"/>
            <a:ext cx="0" cy="431351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08104" y="764791"/>
            <a:ext cx="0" cy="588488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02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graphically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290705" y="836712"/>
            <a:ext cx="650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the lines representing the equations are drawn then the solution is the coordinates of the point where the lines </a:t>
            </a:r>
            <a:r>
              <a:rPr lang="en-GB" b="1" u="dbl" dirty="0"/>
              <a:t>intersect</a:t>
            </a:r>
            <a:r>
              <a:rPr lang="en-GB" dirty="0"/>
              <a:t> (meet).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91683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Either: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27769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 smtClean="0"/>
              <a:t>Example</a:t>
            </a:r>
          </a:p>
          <a:p>
            <a:r>
              <a:rPr lang="en-GB" dirty="0" smtClean="0"/>
              <a:t>Solve </a:t>
            </a:r>
            <a:r>
              <a:rPr lang="en-GB" dirty="0"/>
              <a:t>these equations </a:t>
            </a:r>
            <a:r>
              <a:rPr lang="en-GB" dirty="0" smtClean="0"/>
              <a:t>simultaneously</a:t>
            </a:r>
            <a:endParaRPr lang="en-GB" dirty="0"/>
          </a:p>
          <a:p>
            <a:r>
              <a:rPr lang="en-GB" i="1" dirty="0" smtClean="0"/>
              <a:t>	y</a:t>
            </a:r>
            <a:r>
              <a:rPr lang="en-GB" dirty="0" smtClean="0"/>
              <a:t>  </a:t>
            </a:r>
            <a:r>
              <a:rPr lang="en-GB" dirty="0"/>
              <a:t>=  ½</a:t>
            </a:r>
            <a:r>
              <a:rPr lang="en-GB" i="1" dirty="0"/>
              <a:t>x</a:t>
            </a:r>
            <a:r>
              <a:rPr lang="en-GB" dirty="0"/>
              <a:t> + 1  &amp;   </a:t>
            </a:r>
            <a:r>
              <a:rPr lang="en-GB" i="1" dirty="0"/>
              <a:t>y</a:t>
            </a:r>
            <a:r>
              <a:rPr lang="en-GB" dirty="0"/>
              <a:t>  =  7 – </a:t>
            </a:r>
            <a:r>
              <a:rPr lang="en-GB" i="1" dirty="0"/>
              <a:t>x</a:t>
            </a:r>
            <a:r>
              <a:rPr lang="en-GB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956" y="3725771"/>
            <a:ext cx="54061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Line one </a:t>
            </a:r>
            <a:r>
              <a:rPr lang="en-GB" dirty="0"/>
              <a:t>-  </a:t>
            </a:r>
            <a:r>
              <a:rPr lang="en-GB" i="1" dirty="0"/>
              <a:t>y</a:t>
            </a:r>
            <a:r>
              <a:rPr lang="en-GB" dirty="0"/>
              <a:t>  =  ½</a:t>
            </a:r>
            <a:r>
              <a:rPr lang="en-GB" i="1" dirty="0"/>
              <a:t>x</a:t>
            </a:r>
            <a:r>
              <a:rPr lang="en-GB" dirty="0"/>
              <a:t> + </a:t>
            </a:r>
            <a:r>
              <a:rPr lang="en-GB" dirty="0" smtClean="0"/>
              <a:t>1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When </a:t>
            </a:r>
            <a:r>
              <a:rPr lang="en-GB" i="1" dirty="0"/>
              <a:t>x</a:t>
            </a:r>
            <a:r>
              <a:rPr lang="en-GB" dirty="0"/>
              <a:t> = 0,  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			→  </a:t>
            </a:r>
            <a:r>
              <a:rPr lang="en-GB" dirty="0"/>
              <a:t>(0, </a:t>
            </a:r>
            <a:r>
              <a:rPr lang="en-GB" dirty="0" smtClean="0"/>
              <a:t>1)</a:t>
            </a:r>
          </a:p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i="1" dirty="0"/>
              <a:t>x</a:t>
            </a:r>
            <a:r>
              <a:rPr lang="en-GB" dirty="0"/>
              <a:t> = 2,  </a:t>
            </a:r>
            <a:r>
              <a:rPr lang="en-GB" i="1" dirty="0"/>
              <a:t>y</a:t>
            </a:r>
            <a:r>
              <a:rPr lang="en-GB" dirty="0"/>
              <a:t>  = </a:t>
            </a:r>
            <a:r>
              <a:rPr lang="en-GB" dirty="0" smtClean="0"/>
              <a:t> 			→  </a:t>
            </a:r>
            <a:r>
              <a:rPr lang="en-GB" dirty="0"/>
              <a:t>(2, 2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24127" y="3079440"/>
            <a:ext cx="2553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Line </a:t>
            </a:r>
            <a:r>
              <a:rPr lang="en-GB" dirty="0" smtClean="0"/>
              <a:t>two </a:t>
            </a:r>
            <a:r>
              <a:rPr lang="en-GB" dirty="0"/>
              <a:t>-  </a:t>
            </a:r>
            <a:r>
              <a:rPr lang="en-GB" i="1" dirty="0"/>
              <a:t>y</a:t>
            </a:r>
            <a:r>
              <a:rPr lang="en-GB" dirty="0"/>
              <a:t>  =  7 – </a:t>
            </a:r>
            <a:r>
              <a:rPr lang="en-GB" i="1" dirty="0" smtClean="0"/>
              <a:t>x</a:t>
            </a:r>
          </a:p>
          <a:p>
            <a:endParaRPr lang="en-GB" dirty="0"/>
          </a:p>
          <a:p>
            <a:r>
              <a:rPr lang="en-GB" dirty="0" smtClean="0"/>
              <a:t>intercept  = </a:t>
            </a:r>
          </a:p>
          <a:p>
            <a:endParaRPr lang="en-GB" i="1" dirty="0" smtClean="0"/>
          </a:p>
          <a:p>
            <a:r>
              <a:rPr lang="en-GB" i="1" dirty="0" smtClean="0"/>
              <a:t>             m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5208" y="5727440"/>
            <a:ext cx="510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Lines </a:t>
            </a:r>
            <a:r>
              <a:rPr lang="en-GB" dirty="0"/>
              <a:t>intersect at </a:t>
            </a:r>
            <a:r>
              <a:rPr lang="en-GB" dirty="0" smtClean="0"/>
              <a:t>		so </a:t>
            </a:r>
            <a:r>
              <a:rPr lang="en-GB" dirty="0"/>
              <a:t>solution </a:t>
            </a:r>
            <a:r>
              <a:rPr lang="en-GB" dirty="0" smtClean="0"/>
              <a:t>is     </a:t>
            </a:r>
            <a:r>
              <a:rPr lang="en-GB" i="1" dirty="0" smtClean="0"/>
              <a:t>x</a:t>
            </a:r>
            <a:r>
              <a:rPr lang="en-GB" dirty="0" smtClean="0"/>
              <a:t> =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	          </a:t>
            </a:r>
            <a:r>
              <a:rPr lang="en-GB" i="1" dirty="0" smtClean="0"/>
              <a:t>y</a:t>
            </a:r>
            <a:r>
              <a:rPr lang="en-GB" dirty="0" smtClean="0"/>
              <a:t> =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894978"/>
              </p:ext>
            </p:extLst>
          </p:nvPr>
        </p:nvGraphicFramePr>
        <p:xfrm>
          <a:off x="5652120" y="4364106"/>
          <a:ext cx="2526386" cy="220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2376360" imgH="2124360" progId="FXDraw200.Document">
                  <p:embed/>
                </p:oleObj>
              </mc:Choice>
              <mc:Fallback>
                <p:oleObj r:id="rId3" imgW="2376360" imgH="2124360" progId="FXDraw200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695" b="847"/>
                      <a:stretch>
                        <a:fillRect/>
                      </a:stretch>
                    </p:blipFill>
                    <p:spPr bwMode="auto">
                      <a:xfrm>
                        <a:off x="5652120" y="4364106"/>
                        <a:ext cx="2526386" cy="2200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3528" y="1627059"/>
            <a:ext cx="2253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Drawing straight lines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152841" y="1930955"/>
            <a:ext cx="7235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- set x = 0, find the </a:t>
            </a:r>
            <a:r>
              <a:rPr lang="en-GB" dirty="0" smtClean="0"/>
              <a:t>y-coordinate</a:t>
            </a:r>
            <a:r>
              <a:rPr lang="en-GB" dirty="0"/>
              <a:t> from the formula</a:t>
            </a:r>
            <a:r>
              <a:rPr lang="en-GB" dirty="0" smtClean="0"/>
              <a:t>, </a:t>
            </a:r>
            <a:r>
              <a:rPr lang="en-GB" dirty="0"/>
              <a:t>then set y = 0 and find x</a:t>
            </a:r>
          </a:p>
          <a:p>
            <a:r>
              <a:rPr lang="en-GB" dirty="0" smtClean="0"/>
              <a:t>- pick </a:t>
            </a:r>
            <a:r>
              <a:rPr lang="en-GB" dirty="0"/>
              <a:t>2 values for </a:t>
            </a:r>
            <a:r>
              <a:rPr lang="en-GB" i="1" dirty="0"/>
              <a:t>x</a:t>
            </a:r>
            <a:r>
              <a:rPr lang="en-GB" dirty="0"/>
              <a:t> and </a:t>
            </a:r>
            <a:r>
              <a:rPr lang="en-GB" dirty="0" smtClean="0"/>
              <a:t>find </a:t>
            </a:r>
            <a:r>
              <a:rPr lang="en-GB" dirty="0"/>
              <a:t>the corresponding values of </a:t>
            </a:r>
            <a:r>
              <a:rPr lang="en-GB" i="1" dirty="0" smtClean="0"/>
              <a:t>y</a:t>
            </a:r>
            <a:endParaRPr lang="en-GB" dirty="0"/>
          </a:p>
          <a:p>
            <a:r>
              <a:rPr lang="en-GB" dirty="0" smtClean="0"/>
              <a:t>- </a:t>
            </a:r>
            <a:r>
              <a:rPr lang="en-GB" dirty="0"/>
              <a:t>use the y-intercept, gradient and y = mx + </a:t>
            </a:r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05208" y="5396626"/>
            <a:ext cx="449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Draw the two lines with the given information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119858" y="4279769"/>
            <a:ext cx="1513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½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× 0 + 1  =  1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19858" y="4831134"/>
            <a:ext cx="1513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½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× 2 + 1  =  2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05315" y="4181531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00681" y="3588205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(0, 7)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23178" y="4791903"/>
            <a:ext cx="1684726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035806" y="4215386"/>
            <a:ext cx="1672098" cy="4477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976495" y="3594206"/>
            <a:ext cx="907873" cy="96256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297766" y="576595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(4, 3)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59197" y="57274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54891" y="628143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76056" y="5727440"/>
            <a:ext cx="553713" cy="92333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146985" y="5765958"/>
            <a:ext cx="1011777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36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  <p:bldP spid="6" grpId="0"/>
      <p:bldP spid="7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graphically </a:t>
            </a:r>
            <a:r>
              <a:rPr lang="en-GB" sz="1200" dirty="0" smtClean="0">
                <a:latin typeface="Comic Sans MS" pitchFamily="66" charset="0"/>
              </a:rPr>
              <a:t>(continued)</a:t>
            </a:r>
            <a:endParaRPr lang="en-GB" sz="12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31740" y="994249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Simultaneous equations are often used to solve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problems </a:t>
            </a:r>
            <a:r>
              <a:rPr lang="en-GB" dirty="0"/>
              <a:t>and use letters other than </a:t>
            </a:r>
            <a:r>
              <a:rPr lang="en-GB" i="1" dirty="0"/>
              <a:t>x</a:t>
            </a:r>
            <a:r>
              <a:rPr lang="en-GB" dirty="0"/>
              <a:t> &amp; </a:t>
            </a:r>
            <a:r>
              <a:rPr lang="en-GB" i="1" dirty="0"/>
              <a:t>y.</a:t>
            </a:r>
            <a:r>
              <a:rPr lang="en-GB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1720" y="2780928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Solving simultaneous equations graphically will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often </a:t>
            </a:r>
            <a:r>
              <a:rPr lang="en-GB" dirty="0"/>
              <a:t>only give approximate solutions and relies on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accurate </a:t>
            </a:r>
            <a:r>
              <a:rPr lang="en-GB" dirty="0"/>
              <a:t>drawing of graphs.  </a:t>
            </a:r>
            <a:endParaRPr lang="en-GB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286000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In order to get precise solutions it is better to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use </a:t>
            </a:r>
            <a:r>
              <a:rPr lang="en-GB" dirty="0"/>
              <a:t>one of the other methods – substitution or 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elimination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0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substitution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8896" y="764704"/>
            <a:ext cx="8805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At the point where the lines meet, the values of </a:t>
            </a:r>
            <a:r>
              <a:rPr lang="en-GB" i="1" dirty="0"/>
              <a:t>x</a:t>
            </a:r>
            <a:r>
              <a:rPr lang="en-GB" dirty="0"/>
              <a:t> and </a:t>
            </a:r>
            <a:r>
              <a:rPr lang="en-GB" i="1" dirty="0"/>
              <a:t>y</a:t>
            </a:r>
            <a:r>
              <a:rPr lang="en-GB" dirty="0"/>
              <a:t> are </a:t>
            </a:r>
            <a:r>
              <a:rPr lang="en-GB" dirty="0" smtClean="0"/>
              <a:t>	          in </a:t>
            </a:r>
            <a:r>
              <a:rPr lang="en-GB" dirty="0"/>
              <a:t>both equations.  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This allows the </a:t>
            </a:r>
            <a:r>
              <a:rPr lang="en-GB" dirty="0"/>
              <a:t>first equation </a:t>
            </a:r>
            <a:r>
              <a:rPr lang="en-GB" dirty="0" smtClean="0"/>
              <a:t>to be </a:t>
            </a:r>
            <a:r>
              <a:rPr lang="en-GB" dirty="0"/>
              <a:t>substituted into the second.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553" y="1833967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  <a:p>
            <a:r>
              <a:rPr lang="en-GB" dirty="0" smtClean="0"/>
              <a:t>1</a:t>
            </a:r>
            <a:r>
              <a:rPr lang="en-GB" dirty="0"/>
              <a:t>)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i="1" dirty="0"/>
              <a:t>x</a:t>
            </a:r>
            <a:r>
              <a:rPr lang="en-GB" dirty="0"/>
              <a:t> + 1   </a:t>
            </a:r>
          </a:p>
          <a:p>
            <a:r>
              <a:rPr lang="en-GB" dirty="0" smtClean="0"/>
              <a:t>   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4</a:t>
            </a:r>
            <a:r>
              <a:rPr lang="en-GB" i="1" dirty="0"/>
              <a:t>x</a:t>
            </a:r>
            <a:r>
              <a:rPr lang="en-GB" dirty="0"/>
              <a:t> – 5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0172" y="2582986"/>
            <a:ext cx="277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Replace the 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in the second equation </a:t>
            </a:r>
            <a:r>
              <a:rPr lang="en-GB" dirty="0" smtClean="0"/>
              <a:t>with the first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70647" y="2757297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        =  </a:t>
            </a:r>
            <a:r>
              <a:rPr lang="en-GB" dirty="0"/>
              <a:t>4</a:t>
            </a:r>
            <a:r>
              <a:rPr lang="en-GB" i="1" dirty="0"/>
              <a:t>x</a:t>
            </a:r>
            <a:r>
              <a:rPr lang="en-GB" dirty="0"/>
              <a:t> –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886880" y="479715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i="1" dirty="0" smtClean="0"/>
              <a:t>x</a:t>
            </a:r>
            <a:r>
              <a:rPr lang="en-GB" dirty="0" smtClean="0"/>
              <a:t> into </a:t>
            </a:r>
            <a:r>
              <a:rPr lang="en-GB" dirty="0"/>
              <a:t>the first equation </a:t>
            </a:r>
            <a:r>
              <a:rPr lang="en-GB" dirty="0" smtClean="0"/>
              <a:t>to find 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3460" y="4964718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i="1" dirty="0" smtClean="0"/>
              <a:t> = 2, y</a:t>
            </a:r>
            <a:r>
              <a:rPr lang="en-GB" dirty="0" smtClean="0"/>
              <a:t>  =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3791" y="5498047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10172" y="5691583"/>
            <a:ext cx="2952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Check </a:t>
            </a:r>
            <a:r>
              <a:rPr lang="en-GB" dirty="0"/>
              <a:t>by substituting </a:t>
            </a:r>
            <a:r>
              <a:rPr lang="en-GB" dirty="0" smtClean="0"/>
              <a:t>into </a:t>
            </a:r>
            <a:r>
              <a:rPr lang="en-GB" dirty="0"/>
              <a:t>the second </a:t>
            </a:r>
            <a:r>
              <a:rPr lang="en-GB" dirty="0" smtClean="0"/>
              <a:t>equation, if it is true the </a:t>
            </a:r>
            <a:r>
              <a:rPr lang="en-GB" dirty="0"/>
              <a:t>solution is correct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5785" y="757730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 same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7772" y="324153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x the subject of the formula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74138" y="6153248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3  =  4 × 2 – 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1136" y="2772372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+ 1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8656" y="3318376"/>
            <a:ext cx="1205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  =  3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– 5</a:t>
            </a:r>
          </a:p>
          <a:p>
            <a:r>
              <a:rPr lang="en-GB" b="1" dirty="0">
                <a:solidFill>
                  <a:srgbClr val="FF0000"/>
                </a:solidFill>
              </a:rPr>
              <a:t>6  =  3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 = 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6354" y="4973024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 + 1  =  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2553" y="6086885"/>
            <a:ext cx="1950517" cy="5381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361324" y="4973024"/>
            <a:ext cx="130139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71755" y="3212976"/>
            <a:ext cx="1795989" cy="15841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32553" y="2772372"/>
            <a:ext cx="94985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833892" y="785120"/>
            <a:ext cx="1209507" cy="3419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2801730" y="2132855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85526" y="2181204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84168" y="2080061"/>
            <a:ext cx="2574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2)  </a:t>
            </a:r>
            <a:r>
              <a:rPr lang="en-GB" i="1" dirty="0" smtClean="0"/>
              <a:t>y</a:t>
            </a:r>
            <a:r>
              <a:rPr lang="en-GB" dirty="0" smtClean="0"/>
              <a:t>  </a:t>
            </a:r>
            <a:r>
              <a:rPr lang="en-GB" dirty="0"/>
              <a:t>=  4</a:t>
            </a:r>
            <a:r>
              <a:rPr lang="en-GB" i="1" dirty="0"/>
              <a:t>x</a:t>
            </a:r>
            <a:r>
              <a:rPr lang="en-GB" dirty="0"/>
              <a:t> + 1   </a:t>
            </a:r>
          </a:p>
          <a:p>
            <a:r>
              <a:rPr lang="en-GB" dirty="0" smtClean="0"/>
              <a:t>     2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– 5</a:t>
            </a:r>
            <a:r>
              <a:rPr lang="en-GB" i="1" dirty="0"/>
              <a:t>x</a:t>
            </a:r>
            <a:r>
              <a:rPr lang="en-GB" dirty="0"/>
              <a:t> + 4  =  0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01750" y="2772372"/>
            <a:ext cx="253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2	     – </a:t>
            </a:r>
            <a:r>
              <a:rPr lang="en-GB" dirty="0"/>
              <a:t>5</a:t>
            </a:r>
            <a:r>
              <a:rPr lang="en-GB" i="1" dirty="0"/>
              <a:t>x</a:t>
            </a:r>
            <a:r>
              <a:rPr lang="en-GB" dirty="0"/>
              <a:t> + 4  =  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13588" y="275961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(4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+ 1)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00497" y="3318376"/>
            <a:ext cx="2141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8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+ 2 – 5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+ 4  =  0</a:t>
            </a:r>
          </a:p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+ 6  =  0</a:t>
            </a:r>
          </a:p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 =  –6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 =  –2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00497" y="3241539"/>
            <a:ext cx="2447967" cy="15841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413588" y="2764834"/>
            <a:ext cx="94985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300497" y="4937025"/>
            <a:ext cx="803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x = -2, </a:t>
            </a:r>
          </a:p>
          <a:p>
            <a:r>
              <a:rPr lang="en-GB" i="1" dirty="0" smtClean="0"/>
              <a:t>y</a:t>
            </a:r>
            <a:r>
              <a:rPr lang="en-GB" dirty="0" smtClean="0"/>
              <a:t>  =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784780" y="5272469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 × (–2) + 1  =  – 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778976" y="5258817"/>
            <a:ext cx="1969488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25086" y="578391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1760363" y="5521051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(2, 3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47916" y="5527870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708270" y="5783916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(–2, </a:t>
            </a:r>
            <a:r>
              <a:rPr lang="en-GB" b="1" dirty="0">
                <a:solidFill>
                  <a:srgbClr val="FF0000"/>
                </a:solidFill>
              </a:rPr>
              <a:t>–7)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37070" y="5802510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407052" y="6319869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 2 x (-7)  - 5 x (-2) + 4 = 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5467" y="6253506"/>
            <a:ext cx="2605721" cy="5381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98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 animBg="1"/>
      <p:bldP spid="30" grpId="0" animBg="1"/>
      <p:bldP spid="32" grpId="0"/>
      <p:bldP spid="33" grpId="0" animBg="1"/>
      <p:bldP spid="35" grpId="0"/>
      <p:bldP spid="36" grpId="0" animBg="1"/>
      <p:bldP spid="37" grpId="0"/>
      <p:bldP spid="38" grpId="0" animBg="1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substitution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421650" y="886211"/>
            <a:ext cx="6228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Sometimes it is necessary to rearrange one of the equations first.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348" y="1723780"/>
            <a:ext cx="2430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3)    y</a:t>
            </a:r>
            <a:r>
              <a:rPr lang="en-GB" dirty="0" smtClean="0"/>
              <a:t>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3   </a:t>
            </a:r>
          </a:p>
          <a:p>
            <a:r>
              <a:rPr lang="en-GB" dirty="0" smtClean="0"/>
              <a:t>       3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17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33197" y="2542965"/>
            <a:ext cx="281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Rearrange </a:t>
            </a:r>
            <a:r>
              <a:rPr lang="en-GB" dirty="0"/>
              <a:t>the first </a:t>
            </a:r>
            <a:r>
              <a:rPr lang="en-GB" dirty="0" smtClean="0"/>
              <a:t>equation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94286" y="256490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i="1" dirty="0"/>
              <a:t>y</a:t>
            </a:r>
            <a:r>
              <a:rPr lang="en-GB" dirty="0"/>
              <a:t> 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30593" y="3587521"/>
            <a:ext cx="2041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6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+ 9 – 2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 =  17 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4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+ 9  =  17 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4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8   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2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8305" y="4799533"/>
            <a:ext cx="2430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x</a:t>
            </a:r>
            <a:r>
              <a:rPr lang="en-GB" dirty="0" smtClean="0"/>
              <a:t> = 2,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686" y="585443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1640" y="2567274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+ 3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42255" y="3114914"/>
            <a:ext cx="277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Replace the </a:t>
            </a:r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in the second equation </a:t>
            </a:r>
            <a:r>
              <a:rPr lang="en-GB" dirty="0" smtClean="0"/>
              <a:t>with the first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233197" y="510781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i="1" dirty="0" smtClean="0"/>
              <a:t>x</a:t>
            </a:r>
            <a:r>
              <a:rPr lang="en-GB" dirty="0" smtClean="0"/>
              <a:t> into </a:t>
            </a:r>
            <a:r>
              <a:rPr lang="en-GB" dirty="0"/>
              <a:t>the first equation </a:t>
            </a:r>
            <a:r>
              <a:rPr lang="en-GB" dirty="0" smtClean="0"/>
              <a:t>to find y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242255" y="5934670"/>
            <a:ext cx="2952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Check </a:t>
            </a:r>
            <a:r>
              <a:rPr lang="en-GB" dirty="0"/>
              <a:t>by substituting </a:t>
            </a:r>
            <a:r>
              <a:rPr lang="en-GB" dirty="0" smtClean="0"/>
              <a:t>into </a:t>
            </a:r>
            <a:r>
              <a:rPr lang="en-GB" dirty="0"/>
              <a:t>the second </a:t>
            </a:r>
            <a:r>
              <a:rPr lang="en-GB" dirty="0" smtClean="0"/>
              <a:t>equation, if it is true the </a:t>
            </a:r>
            <a:r>
              <a:rPr lang="en-GB" dirty="0"/>
              <a:t>solution is correct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33197" y="38610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x the subject of the formula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66190" y="3114914"/>
            <a:ext cx="2476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	       </a:t>
            </a:r>
            <a:r>
              <a:rPr lang="en-GB" dirty="0"/>
              <a:t>– 2</a:t>
            </a:r>
            <a:r>
              <a:rPr lang="en-GB" i="1" dirty="0"/>
              <a:t>x</a:t>
            </a:r>
            <a:r>
              <a:rPr lang="en-GB" dirty="0"/>
              <a:t>  =  17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24301" y="3114914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(2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+ 3)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69294" y="4799533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– 2 × 2  =  </a:t>
            </a:r>
            <a:r>
              <a:rPr lang="en-GB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– 4  =  3   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7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5684" y="5854436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(2, 7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577" y="6291923"/>
            <a:ext cx="200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 x 7 </a:t>
            </a:r>
            <a:r>
              <a:rPr lang="en-GB" b="1" dirty="0">
                <a:solidFill>
                  <a:srgbClr val="FF0000"/>
                </a:solidFill>
              </a:rPr>
              <a:t>– </a:t>
            </a:r>
            <a:r>
              <a:rPr lang="en-GB" b="1" dirty="0" smtClean="0">
                <a:solidFill>
                  <a:srgbClr val="FF0000"/>
                </a:solidFill>
              </a:rPr>
              <a:t>2 x 2  </a:t>
            </a:r>
            <a:r>
              <a:rPr lang="en-GB" b="1" dirty="0">
                <a:solidFill>
                  <a:srgbClr val="FF0000"/>
                </a:solidFill>
              </a:rPr>
              <a:t>=  17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3621" y="6291923"/>
            <a:ext cx="254494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421650" y="4860658"/>
            <a:ext cx="1638182" cy="8518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7644" y="3567235"/>
            <a:ext cx="2570220" cy="122061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265981" y="2595243"/>
            <a:ext cx="1339763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4067944" y="2142976"/>
            <a:ext cx="0" cy="448205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18470" y="5854436"/>
            <a:ext cx="95782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974973" y="3118014"/>
            <a:ext cx="998340" cy="3542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763688" y="83671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this method the equations are added or subtracted so that one of the variables will be eliminated.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7412" y="1797060"/>
            <a:ext cx="2465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</a:t>
            </a:r>
            <a:r>
              <a:rPr lang="en-GB" dirty="0"/>
              <a:t>)    </a:t>
            </a:r>
            <a:r>
              <a:rPr lang="en-GB" dirty="0" smtClean="0"/>
              <a:t> </a:t>
            </a:r>
            <a:r>
              <a:rPr lang="en-GB" dirty="0"/>
              <a:t>2</a:t>
            </a:r>
            <a:r>
              <a:rPr lang="en-GB" i="1" dirty="0"/>
              <a:t>x</a:t>
            </a:r>
            <a:r>
              <a:rPr lang="en-GB" dirty="0"/>
              <a:t> + 3</a:t>
            </a:r>
            <a:r>
              <a:rPr lang="en-GB" i="1" dirty="0"/>
              <a:t>y</a:t>
            </a:r>
            <a:r>
              <a:rPr lang="en-GB" dirty="0"/>
              <a:t>  =  35</a:t>
            </a:r>
            <a:br>
              <a:rPr lang="en-GB" dirty="0"/>
            </a:br>
            <a:r>
              <a:rPr lang="en-GB" dirty="0" smtClean="0"/>
              <a:t>         7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– 3</a:t>
            </a:r>
            <a:r>
              <a:rPr lang="en-GB" i="1" dirty="0"/>
              <a:t>y</a:t>
            </a:r>
            <a:r>
              <a:rPr lang="en-GB" dirty="0"/>
              <a:t>  =  1 </a:t>
            </a:r>
            <a:endParaRPr lang="en-GB" dirty="0" smtClean="0"/>
          </a:p>
          <a:p>
            <a:r>
              <a:rPr lang="en-GB" dirty="0" smtClean="0"/>
              <a:t>        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3863" y="1805385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943" y="4820207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66695" y="4820207"/>
            <a:ext cx="187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 </a:t>
            </a:r>
            <a:r>
              <a:rPr lang="en-GB" dirty="0" smtClean="0"/>
              <a:t>          + </a:t>
            </a:r>
            <a:r>
              <a:rPr lang="en-GB" dirty="0"/>
              <a:t>3</a:t>
            </a:r>
            <a:r>
              <a:rPr lang="en-GB" i="1" dirty="0"/>
              <a:t>y</a:t>
            </a:r>
            <a:r>
              <a:rPr lang="en-GB" dirty="0"/>
              <a:t>  =  35</a:t>
            </a:r>
            <a:br>
              <a:rPr lang="en-GB" dirty="0"/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41614" y="6084003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192924" y="1864185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2)       </a:t>
            </a:r>
            <a:r>
              <a:rPr lang="en-GB" dirty="0" smtClean="0"/>
              <a:t>      </a:t>
            </a: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dirty="0"/>
              <a:t> + 2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5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079210" y="4820207"/>
            <a:ext cx="2300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3 </a:t>
            </a:r>
            <a:r>
              <a:rPr lang="en-GB" dirty="0" smtClean="0"/>
              <a:t>         + </a:t>
            </a:r>
            <a:r>
              <a:rPr lang="en-GB" dirty="0"/>
              <a:t>2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722280" y="6084003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863" y="2658014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6529" y="4081543"/>
            <a:ext cx="1983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Solve for the remaining letter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70101" y="2669370"/>
            <a:ext cx="20595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2x + 3y + 7x + (-3y)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= 9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35 + 1 =  36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So 9x = 36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36966" y="4266209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x </a:t>
            </a:r>
            <a:r>
              <a:rPr lang="en-GB" b="1" dirty="0">
                <a:solidFill>
                  <a:srgbClr val="FF0000"/>
                </a:solidFill>
              </a:rPr>
              <a:t> = 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2747" y="48202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 </a:t>
            </a:r>
            <a:r>
              <a:rPr lang="en-GB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86894" y="5235705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27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12053" y="6037664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(4, 9)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86894" y="2600728"/>
            <a:ext cx="2089162" cy="154597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966694" y="4231888"/>
            <a:ext cx="1514431" cy="4212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202748" y="4850213"/>
            <a:ext cx="521162" cy="3393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031568" y="5275956"/>
            <a:ext cx="1324408" cy="606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048757" y="6037664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33631" y="1748181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179469" y="2596849"/>
            <a:ext cx="23583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3x + 2y – 5x – 2y = –2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7 - 13 </a:t>
            </a:r>
            <a:r>
              <a:rPr lang="en-GB" b="1" dirty="0">
                <a:solidFill>
                  <a:srgbClr val="FF0000"/>
                </a:solidFill>
              </a:rPr>
              <a:t>=  – </a:t>
            </a:r>
            <a:r>
              <a:rPr lang="en-GB" b="1" dirty="0" smtClean="0">
                <a:solidFill>
                  <a:srgbClr val="FF0000"/>
                </a:solidFill>
              </a:rPr>
              <a:t>6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So -2x = -6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85360" y="4266209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 x </a:t>
            </a:r>
            <a:r>
              <a:rPr lang="en-GB" b="1" dirty="0">
                <a:solidFill>
                  <a:srgbClr val="FF0000"/>
                </a:solidFill>
              </a:rPr>
              <a:t> =  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77187" y="481232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× 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38983" y="5235704"/>
            <a:ext cx="10091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–2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–1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392315" y="6084003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(3, –1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29326" y="2595674"/>
            <a:ext cx="2547129" cy="154597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109127" y="4226834"/>
            <a:ext cx="1514431" cy="4212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45181" y="4845159"/>
            <a:ext cx="491024" cy="3393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174000" y="5270902"/>
            <a:ext cx="1611211" cy="606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308304" y="6084003"/>
            <a:ext cx="869804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6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799692" y="83671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Sometimes it is necessary to multiply one or both of the equations before adding or subtracting.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0079" y="1486230"/>
            <a:ext cx="1865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</a:t>
            </a:r>
            <a:r>
              <a:rPr lang="en-GB" dirty="0"/>
              <a:t>)   </a:t>
            </a:r>
            <a:r>
              <a:rPr lang="en-GB" dirty="0" smtClean="0"/>
              <a:t>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+ 4</a:t>
            </a:r>
            <a:r>
              <a:rPr lang="en-GB" i="1" dirty="0"/>
              <a:t>y</a:t>
            </a:r>
            <a:r>
              <a:rPr lang="en-GB" dirty="0"/>
              <a:t>  =  26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6</a:t>
            </a:r>
            <a:r>
              <a:rPr lang="en-GB" i="1" dirty="0"/>
              <a:t>x</a:t>
            </a:r>
            <a:r>
              <a:rPr lang="en-GB" dirty="0"/>
              <a:t> –   </a:t>
            </a:r>
            <a:r>
              <a:rPr lang="en-GB" i="1" dirty="0"/>
              <a:t>y</a:t>
            </a:r>
            <a:r>
              <a:rPr lang="en-GB" dirty="0"/>
              <a:t>  =    7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1037" y="2369802"/>
            <a:ext cx="1773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4(6x – y) = 4 x 7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0923" y="6303899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652120" y="1524973"/>
            <a:ext cx="1813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4) </a:t>
            </a:r>
            <a:r>
              <a:rPr lang="en-GB" dirty="0" smtClean="0"/>
              <a:t>6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38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2</a:t>
            </a:r>
            <a:r>
              <a:rPr lang="en-GB" i="1" dirty="0"/>
              <a:t>x</a:t>
            </a:r>
            <a:r>
              <a:rPr lang="en-GB" dirty="0"/>
              <a:t> – 3</a:t>
            </a:r>
            <a:r>
              <a:rPr lang="en-GB" i="1" dirty="0"/>
              <a:t>y</a:t>
            </a:r>
            <a:r>
              <a:rPr lang="en-GB" dirty="0"/>
              <a:t>  =  20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59046" y="629079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3863" y="1709639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9512" y="5335493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8640" y="134030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1591" y="3105834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512" y="4635541"/>
            <a:ext cx="1983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Solve for the remaining letter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943" y="2451716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890923" y="3158213"/>
            <a:ext cx="23080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+ 4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+ 24x + (-4y)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=  27x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26 + 28 = 54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So 27x = 54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87824" y="4742906"/>
            <a:ext cx="829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x= 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34071" y="5281872"/>
            <a:ext cx="1829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          + </a:t>
            </a:r>
            <a:r>
              <a:rPr lang="en-GB" dirty="0"/>
              <a:t>4</a:t>
            </a:r>
            <a:r>
              <a:rPr lang="en-GB" i="1" dirty="0"/>
              <a:t>y</a:t>
            </a:r>
            <a:r>
              <a:rPr lang="en-GB" dirty="0"/>
              <a:t>  =  </a:t>
            </a:r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987825" y="5657568"/>
            <a:ext cx="1057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20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 smtClean="0">
                <a:solidFill>
                  <a:srgbClr val="FF0000"/>
                </a:solidFill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28421" y="6303899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(2, 5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47241" y="6299873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175580" y="5256929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x 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08338" y="5247884"/>
            <a:ext cx="436157" cy="3657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871108" y="3210811"/>
            <a:ext cx="2060931" cy="142473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987824" y="4797152"/>
            <a:ext cx="796969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934071" y="5724841"/>
            <a:ext cx="1379874" cy="579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898173" y="275176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24x – 4y = 28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85535" y="2690163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5436096" y="1709639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957209" y="2320831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3(2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3</a:t>
            </a:r>
            <a:r>
              <a:rPr lang="en-GB" i="1" dirty="0" smtClean="0"/>
              <a:t>y)</a:t>
            </a:r>
            <a:r>
              <a:rPr lang="en-GB" dirty="0" smtClean="0"/>
              <a:t>  </a:t>
            </a:r>
            <a:r>
              <a:rPr lang="en-GB" dirty="0"/>
              <a:t>=  </a:t>
            </a:r>
            <a:r>
              <a:rPr lang="en-GB" dirty="0" smtClean="0"/>
              <a:t>3 x 20  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5966391" y="2690163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– </a:t>
            </a:r>
            <a:r>
              <a:rPr lang="en-GB" b="1" dirty="0" smtClean="0">
                <a:solidFill>
                  <a:srgbClr val="FF0000"/>
                </a:solidFill>
              </a:rPr>
              <a:t>9</a:t>
            </a:r>
            <a:r>
              <a:rPr lang="en-GB" b="1" i="1" dirty="0" smtClean="0">
                <a:solidFill>
                  <a:srgbClr val="FF0000"/>
                </a:solidFill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dirty="0" smtClean="0">
                <a:solidFill>
                  <a:srgbClr val="FF0000"/>
                </a:solidFill>
              </a:rPr>
              <a:t>60 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73799" y="3105834"/>
            <a:ext cx="2027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+ 2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- 6x – (-9y)</a:t>
            </a:r>
          </a:p>
          <a:p>
            <a:r>
              <a:rPr lang="en-GB" b="1" dirty="0">
                <a:solidFill>
                  <a:srgbClr val="FF0000"/>
                </a:solidFill>
              </a:rPr>
              <a:t>= 2y + 9y = 11y</a:t>
            </a:r>
          </a:p>
          <a:p>
            <a:r>
              <a:rPr lang="en-GB" b="1" dirty="0">
                <a:solidFill>
                  <a:srgbClr val="FF0000"/>
                </a:solidFill>
              </a:rPr>
              <a:t>38 – </a:t>
            </a:r>
            <a:r>
              <a:rPr lang="en-GB" b="1" dirty="0" smtClean="0">
                <a:solidFill>
                  <a:srgbClr val="FF0000"/>
                </a:solidFill>
              </a:rPr>
              <a:t>60 </a:t>
            </a:r>
            <a:r>
              <a:rPr lang="en-GB" b="1" dirty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-22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So 11y = -22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80662" y="5281794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  <a:r>
              <a:rPr lang="en-GB" i="1" dirty="0"/>
              <a:t>x</a:t>
            </a:r>
            <a:r>
              <a:rPr lang="en-GB" dirty="0"/>
              <a:t> + 2 </a:t>
            </a:r>
            <a:r>
              <a:rPr lang="en-GB" dirty="0" smtClean="0"/>
              <a:t>                 =  </a:t>
            </a:r>
            <a:r>
              <a:rPr lang="en-GB" dirty="0"/>
              <a:t>38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30905" y="4772198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 </a:t>
            </a:r>
            <a:r>
              <a:rPr lang="en-GB" b="1" dirty="0">
                <a:solidFill>
                  <a:srgbClr val="FF0000"/>
                </a:solidFill>
              </a:rPr>
              <a:t>= -</a:t>
            </a:r>
            <a:r>
              <a:rPr lang="en-GB" b="1" dirty="0" smtClean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706453" y="5281794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× (–2)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21930" y="5724841"/>
            <a:ext cx="1074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 =  42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56574" y="6290796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(7, –2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56574" y="6299873"/>
            <a:ext cx="796969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80441" y="3148553"/>
            <a:ext cx="2060931" cy="1486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043404" y="5724841"/>
            <a:ext cx="1379874" cy="579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994868" y="2690163"/>
            <a:ext cx="1550833" cy="3829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059046" y="4807059"/>
            <a:ext cx="796969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706452" y="5291817"/>
            <a:ext cx="759503" cy="3657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6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40" grpId="0"/>
      <p:bldP spid="41" grpId="0"/>
      <p:bldP spid="43" grpId="0"/>
      <p:bldP spid="44" grpId="0"/>
      <p:bldP spid="45" grpId="0"/>
      <p:bldP spid="46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simultaneous equations algebraically by elimination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3340682" y="1055106"/>
            <a:ext cx="1791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5)  </a:t>
            </a:r>
            <a:r>
              <a:rPr lang="en-GB" dirty="0" smtClean="0"/>
              <a:t>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 smtClean="0"/>
              <a:t>      </a:t>
            </a:r>
            <a:r>
              <a:rPr lang="en-GB" dirty="0"/>
              <a:t>4</a:t>
            </a:r>
            <a:r>
              <a:rPr lang="en-GB" i="1" dirty="0"/>
              <a:t>x</a:t>
            </a:r>
            <a:r>
              <a:rPr lang="en-GB" dirty="0"/>
              <a:t> + 3</a:t>
            </a:r>
            <a:r>
              <a:rPr lang="en-GB" i="1" dirty="0"/>
              <a:t>y</a:t>
            </a:r>
            <a:r>
              <a:rPr lang="en-GB" dirty="0"/>
              <a:t>  =  9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2120" y="2931991"/>
            <a:ext cx="2118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</a:t>
            </a:r>
            <a:r>
              <a:rPr lang="en-GB" b="1" i="1" dirty="0">
                <a:solidFill>
                  <a:srgbClr val="FF0000"/>
                </a:solidFill>
              </a:rPr>
              <a:t>x</a:t>
            </a:r>
            <a:r>
              <a:rPr lang="en-GB" b="1" dirty="0">
                <a:solidFill>
                  <a:srgbClr val="FF0000"/>
                </a:solidFill>
              </a:rPr>
              <a:t> + 6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- 8x – 6y = x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21 – 18 = 3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So x = 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2120" y="4305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3 </a:t>
            </a:r>
            <a:r>
              <a:rPr lang="en-GB" dirty="0" smtClean="0"/>
              <a:t>          + </a:t>
            </a:r>
            <a:r>
              <a:rPr lang="en-GB" dirty="0"/>
              <a:t>2</a:t>
            </a:r>
            <a:r>
              <a:rPr lang="en-GB" i="1" dirty="0"/>
              <a:t>y</a:t>
            </a:r>
            <a:r>
              <a:rPr lang="en-GB" dirty="0"/>
              <a:t>  =  7</a:t>
            </a: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06451" y="5517232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solution </a:t>
            </a:r>
            <a:r>
              <a:rPr lang="en-GB" dirty="0" smtClean="0"/>
              <a:t>is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46961" y="1239772"/>
            <a:ext cx="1972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Place the letters in the same order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1356" y="4139619"/>
            <a:ext cx="185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Substitute </a:t>
            </a:r>
            <a:r>
              <a:rPr lang="en-GB" dirty="0"/>
              <a:t>into the first </a:t>
            </a:r>
            <a:r>
              <a:rPr lang="en-GB" dirty="0" smtClean="0"/>
              <a:t>equation to find 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61738" y="87044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Example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689" y="2635967"/>
            <a:ext cx="1745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Add/subtract to remove a letter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041" y="1981849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 as required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99792" y="1234918"/>
            <a:ext cx="0" cy="484917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45024" y="1981849"/>
            <a:ext cx="1863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3(3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2y)  </a:t>
            </a:r>
            <a:r>
              <a:rPr lang="en-GB" dirty="0"/>
              <a:t>= </a:t>
            </a:r>
            <a:r>
              <a:rPr lang="en-GB" dirty="0" smtClean="0"/>
              <a:t>3 x </a:t>
            </a:r>
            <a:r>
              <a:rPr lang="en-GB" dirty="0"/>
              <a:t>7</a:t>
            </a:r>
            <a:br>
              <a:rPr lang="en-GB" dirty="0"/>
            </a:br>
            <a:r>
              <a:rPr lang="en-GB" dirty="0"/>
              <a:t>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8120" y="1981849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2(4</a:t>
            </a:r>
            <a:r>
              <a:rPr lang="en-GB" i="1" dirty="0" smtClean="0"/>
              <a:t>x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3y)  </a:t>
            </a:r>
            <a:r>
              <a:rPr lang="en-GB" dirty="0"/>
              <a:t>=  </a:t>
            </a:r>
            <a:r>
              <a:rPr lang="en-GB" dirty="0" smtClean="0"/>
              <a:t>2 x 9 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779912" y="2356295"/>
            <a:ext cx="1853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9x </a:t>
            </a:r>
            <a:r>
              <a:rPr lang="en-GB" b="1" dirty="0">
                <a:solidFill>
                  <a:srgbClr val="FF0000"/>
                </a:solidFill>
              </a:rPr>
              <a:t>+ </a:t>
            </a:r>
            <a:r>
              <a:rPr lang="en-GB" b="1" dirty="0" smtClean="0">
                <a:solidFill>
                  <a:srgbClr val="FF0000"/>
                </a:solidFill>
              </a:rPr>
              <a:t>6y  </a:t>
            </a:r>
            <a:r>
              <a:rPr lang="en-GB" b="1" dirty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21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05139" y="2356295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8</a:t>
            </a:r>
            <a:r>
              <a:rPr lang="en-GB" b="1" i="1" dirty="0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+ </a:t>
            </a:r>
            <a:r>
              <a:rPr lang="en-GB" b="1" dirty="0" smtClean="0">
                <a:solidFill>
                  <a:srgbClr val="FF0000"/>
                </a:solidFill>
              </a:rPr>
              <a:t>6y 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dirty="0" smtClean="0">
                <a:solidFill>
                  <a:srgbClr val="FF0000"/>
                </a:solidFill>
              </a:rPr>
              <a:t>18 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2816" y="4308118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×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06451" y="4739783"/>
            <a:ext cx="10546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i="1" dirty="0">
                <a:solidFill>
                  <a:srgbClr val="FF0000"/>
                </a:solidFill>
              </a:rPr>
              <a:t>y</a:t>
            </a:r>
            <a:r>
              <a:rPr lang="en-GB" b="1" dirty="0">
                <a:solidFill>
                  <a:srgbClr val="FF0000"/>
                </a:solidFill>
              </a:rPr>
              <a:t>  =  –2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i="1" dirty="0" smtClean="0">
                <a:solidFill>
                  <a:srgbClr val="FF0000"/>
                </a:solidFill>
              </a:rPr>
              <a:t>y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</a:rPr>
              <a:t>=  –1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26101" y="5537953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(3, –1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5370" y="2931991"/>
            <a:ext cx="2282750" cy="120762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837961" y="4769325"/>
            <a:ext cx="1023172" cy="74790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019049" y="4309610"/>
            <a:ext cx="483767" cy="3194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305529" y="5461035"/>
            <a:ext cx="914589" cy="4817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701216" y="2358676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18120" y="2358676"/>
            <a:ext cx="1550833" cy="4156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7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2121</Words>
  <Application>Microsoft Office PowerPoint</Application>
  <PresentationFormat>On-screen Show (4:3)</PresentationFormat>
  <Paragraphs>398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FXDraw200.Document</vt:lpstr>
      <vt:lpstr>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</dc:title>
  <dc:creator>James</dc:creator>
  <cp:lastModifiedBy>James</cp:lastModifiedBy>
  <cp:revision>30</cp:revision>
  <cp:lastPrinted>2014-01-08T14:23:48Z</cp:lastPrinted>
  <dcterms:created xsi:type="dcterms:W3CDTF">2013-11-15T18:30:19Z</dcterms:created>
  <dcterms:modified xsi:type="dcterms:W3CDTF">2014-01-09T19:34:57Z</dcterms:modified>
</cp:coreProperties>
</file>