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7" r:id="rId2"/>
    <p:sldId id="258" r:id="rId3"/>
    <p:sldId id="262" r:id="rId4"/>
    <p:sldId id="269" r:id="rId5"/>
    <p:sldId id="270" r:id="rId6"/>
    <p:sldId id="271" r:id="rId7"/>
    <p:sldId id="272" r:id="rId8"/>
    <p:sldId id="273" r:id="rId9"/>
    <p:sldId id="260" r:id="rId10"/>
    <p:sldId id="259" r:id="rId11"/>
    <p:sldId id="261" r:id="rId12"/>
    <p:sldId id="263" r:id="rId13"/>
    <p:sldId id="264" r:id="rId14"/>
    <p:sldId id="265" r:id="rId15"/>
    <p:sldId id="267" r:id="rId16"/>
    <p:sldId id="268" r:id="rId17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D3C15-506D-45B4-BBC7-E2A82BA9101B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D0ABE-0B8B-4D7A-86BD-2DE66D802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100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8617-08F3-4823-82DA-FDBAA2866C89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1B5A-43CB-4B72-B050-F8B6F90219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40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8617-08F3-4823-82DA-FDBAA2866C89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1B5A-43CB-4B72-B050-F8B6F90219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08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8617-08F3-4823-82DA-FDBAA2866C89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1B5A-43CB-4B72-B050-F8B6F90219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08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8617-08F3-4823-82DA-FDBAA2866C89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1B5A-43CB-4B72-B050-F8B6F90219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38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8617-08F3-4823-82DA-FDBAA2866C89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1B5A-43CB-4B72-B050-F8B6F90219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70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8617-08F3-4823-82DA-FDBAA2866C89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1B5A-43CB-4B72-B050-F8B6F90219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18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8617-08F3-4823-82DA-FDBAA2866C89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1B5A-43CB-4B72-B050-F8B6F90219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14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8617-08F3-4823-82DA-FDBAA2866C89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1B5A-43CB-4B72-B050-F8B6F90219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95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8617-08F3-4823-82DA-FDBAA2866C89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1B5A-43CB-4B72-B050-F8B6F90219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01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8617-08F3-4823-82DA-FDBAA2866C89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1B5A-43CB-4B72-B050-F8B6F90219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001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8617-08F3-4823-82DA-FDBAA2866C89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1B5A-43CB-4B72-B050-F8B6F90219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00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18617-08F3-4823-82DA-FDBAA2866C89}" type="datetimeFigureOut">
              <a:rPr lang="en-GB" smtClean="0"/>
              <a:t>01/11/2013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D1B5A-43CB-4B72-B050-F8B6F90219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30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3808" y="188640"/>
            <a:ext cx="3102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u="sng" dirty="0"/>
              <a:t>Circles - A reminder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942" y="711859"/>
            <a:ext cx="4524375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45023"/>
            <a:ext cx="3352800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414" y="3645023"/>
            <a:ext cx="441007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0804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58" y="2716921"/>
            <a:ext cx="2719287" cy="3014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43808" y="260648"/>
            <a:ext cx="32867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u="sng" dirty="0"/>
              <a:t>Finding an arc length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043608" y="1268760"/>
            <a:ext cx="7200800" cy="576064"/>
            <a:chOff x="1043608" y="1268760"/>
            <a:chExt cx="7200800" cy="576064"/>
          </a:xfrm>
        </p:grpSpPr>
        <p:sp>
          <p:nvSpPr>
            <p:cNvPr id="3" name="Rectangle 2"/>
            <p:cNvSpPr/>
            <p:nvPr/>
          </p:nvSpPr>
          <p:spPr>
            <a:xfrm>
              <a:off x="1043608" y="1358833"/>
              <a:ext cx="72008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000" dirty="0" smtClean="0"/>
                <a:t>An		is a fraction of a circles' circumference</a:t>
              </a:r>
              <a:endParaRPr lang="en-GB" sz="20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475656" y="1268760"/>
              <a:ext cx="1440160" cy="576064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899592" y="1900863"/>
            <a:ext cx="7488832" cy="593969"/>
            <a:chOff x="899592" y="1900863"/>
            <a:chExt cx="7488832" cy="593969"/>
          </a:xfrm>
        </p:grpSpPr>
        <p:sp>
          <p:nvSpPr>
            <p:cNvPr id="4" name="Rectangle 3"/>
            <p:cNvSpPr/>
            <p:nvPr/>
          </p:nvSpPr>
          <p:spPr>
            <a:xfrm>
              <a:off x="899592" y="2006745"/>
              <a:ext cx="74888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000" dirty="0"/>
                <a:t>For every circle you get a 	</a:t>
              </a:r>
              <a:r>
                <a:rPr lang="en-GB" sz="2000" dirty="0" smtClean="0"/>
                <a:t> 	        arc </a:t>
              </a:r>
              <a:r>
                <a:rPr lang="en-GB" sz="2000" dirty="0"/>
                <a:t>and a </a:t>
              </a:r>
              <a:r>
                <a:rPr lang="en-GB" sz="2000" dirty="0" smtClean="0"/>
                <a:t>	</a:t>
              </a:r>
              <a:r>
                <a:rPr lang="en-GB" sz="2000" dirty="0"/>
                <a:t>	</a:t>
              </a:r>
              <a:r>
                <a:rPr lang="en-GB" sz="2000" dirty="0" smtClean="0"/>
                <a:t>      arc</a:t>
              </a:r>
              <a:endParaRPr lang="en-GB" sz="20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635896" y="1900863"/>
              <a:ext cx="1440160" cy="576064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41546" y="1918768"/>
              <a:ext cx="1440160" cy="576064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28489" y="2680456"/>
            <a:ext cx="35344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 smtClean="0"/>
              <a:t>Example</a:t>
            </a:r>
          </a:p>
          <a:p>
            <a:r>
              <a:rPr lang="en-GB" dirty="0" smtClean="0"/>
              <a:t>Find the length of the minor arc AB.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6088757"/>
            <a:ext cx="4848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Note: For the major arc, multiply by the fraction 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4039902" y="281895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Step 1: Calculate the full circumference</a:t>
            </a:r>
          </a:p>
          <a:p>
            <a:r>
              <a:rPr lang="en-GB" dirty="0" smtClean="0"/>
              <a:t>	C = </a:t>
            </a:r>
            <a:r>
              <a:rPr lang="el-GR" dirty="0" smtClean="0"/>
              <a:t>π</a:t>
            </a:r>
            <a:r>
              <a:rPr lang="en-GB" dirty="0" smtClean="0"/>
              <a:t>d</a:t>
            </a:r>
          </a:p>
          <a:p>
            <a:r>
              <a:rPr lang="en-GB" dirty="0" smtClean="0"/>
              <a:t>	</a:t>
            </a:r>
            <a:endParaRPr lang="en-GB" b="1" dirty="0" smtClean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72592" y="5947659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____</a:t>
            </a:r>
          </a:p>
          <a:p>
            <a:r>
              <a:rPr lang="en-GB" dirty="0" smtClean="0"/>
              <a:t>360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5589924" y="5959118"/>
            <a:ext cx="864096" cy="35007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1" name="Group 20"/>
          <p:cNvGrpSpPr/>
          <p:nvPr/>
        </p:nvGrpSpPr>
        <p:grpSpPr>
          <a:xfrm>
            <a:off x="4089063" y="4096639"/>
            <a:ext cx="4104965" cy="1754326"/>
            <a:chOff x="4089063" y="4096639"/>
            <a:chExt cx="4104965" cy="1754326"/>
          </a:xfrm>
        </p:grpSpPr>
        <p:sp>
          <p:nvSpPr>
            <p:cNvPr id="22" name="TextBox 21"/>
            <p:cNvSpPr txBox="1"/>
            <p:nvPr/>
          </p:nvSpPr>
          <p:spPr>
            <a:xfrm>
              <a:off x="4089063" y="4096639"/>
              <a:ext cx="4104965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dirty="0"/>
            </a:p>
            <a:p>
              <a:r>
                <a:rPr lang="en-GB" dirty="0" smtClean="0"/>
                <a:t>Step 2: Find the required fraction of the circumference</a:t>
              </a:r>
            </a:p>
            <a:p>
              <a:r>
                <a:rPr lang="en-GB" dirty="0"/>
                <a:t>	</a:t>
              </a:r>
              <a:r>
                <a:rPr lang="en-GB" dirty="0" smtClean="0"/>
                <a:t>Arc AB = 	         	x   94.2</a:t>
              </a:r>
            </a:p>
            <a:p>
              <a:r>
                <a:rPr lang="en-GB" dirty="0"/>
                <a:t>	</a:t>
              </a:r>
              <a:endParaRPr lang="en-GB" dirty="0" smtClean="0"/>
            </a:p>
            <a:p>
              <a:r>
                <a:rPr lang="en-GB" dirty="0"/>
                <a:t>	</a:t>
              </a:r>
              <a:r>
                <a:rPr lang="en-GB" dirty="0" smtClean="0"/>
                <a:t>              =	      	     cm</a:t>
              </a:r>
              <a:endParaRPr lang="en-GB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106367" y="4761475"/>
              <a:ext cx="64633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/>
                <a:t>____</a:t>
              </a:r>
            </a:p>
            <a:p>
              <a:r>
                <a:rPr lang="en-GB" dirty="0" smtClean="0"/>
                <a:t>360</a:t>
              </a:r>
              <a:endParaRPr lang="en-GB" dirty="0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5940152" y="4762226"/>
            <a:ext cx="864096" cy="35007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5762225" y="5468630"/>
            <a:ext cx="1819481" cy="382336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5008234" y="3419120"/>
            <a:ext cx="2804126" cy="873976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969701" y="1372126"/>
            <a:ext cx="4731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arc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953788" y="2004229"/>
            <a:ext cx="756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minor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6341233" y="2003838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major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5150572" y="3532942"/>
            <a:ext cx="1205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= 3.14 </a:t>
            </a:r>
            <a:r>
              <a:rPr lang="en-GB" b="1" dirty="0" smtClean="0">
                <a:solidFill>
                  <a:srgbClr val="FF0000"/>
                </a:solidFill>
              </a:rPr>
              <a:t>x 30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= 94.2 cm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93730" y="4725803"/>
            <a:ext cx="471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 60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229543" y="5481634"/>
            <a:ext cx="596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15.7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5791575" y="5959118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300</a:t>
            </a:r>
          </a:p>
        </p:txBody>
      </p:sp>
    </p:spTree>
    <p:extLst>
      <p:ext uri="{BB962C8B-B14F-4D97-AF65-F5344CB8AC3E}">
        <p14:creationId xmlns:p14="http://schemas.microsoft.com/office/powerpoint/2010/main" val="418880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  <p:bldP spid="18" grpId="0"/>
      <p:bldP spid="19" grpId="0"/>
      <p:bldP spid="20" grpId="0" animBg="1"/>
      <p:bldP spid="24" grpId="0" animBg="1"/>
      <p:bldP spid="25" grpId="0" animBg="1"/>
      <p:bldP spid="26" grpId="0" animBg="1"/>
      <p:bldP spid="11" grpId="0"/>
      <p:bldP spid="13" grpId="0"/>
      <p:bldP spid="14" grpId="0"/>
      <p:bldP spid="15" grpId="0"/>
      <p:bldP spid="16" grpId="0"/>
      <p:bldP spid="17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21" y="3198254"/>
            <a:ext cx="2714625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11760" y="476672"/>
            <a:ext cx="4242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u="sng" dirty="0" smtClean="0"/>
              <a:t>Finding the area of a sector</a:t>
            </a:r>
            <a:endParaRPr lang="en-GB" sz="28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547664" y="999892"/>
            <a:ext cx="61266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       		is the area of a circle trapped between </a:t>
            </a:r>
          </a:p>
          <a:p>
            <a:endParaRPr lang="en-GB" sz="2000" dirty="0"/>
          </a:p>
          <a:p>
            <a:r>
              <a:rPr lang="en-GB" sz="2000" dirty="0" smtClean="0"/>
              <a:t>the two 	    	   and the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dirty="0"/>
          </a:p>
          <a:p>
            <a:r>
              <a:rPr lang="en-GB" sz="2000" dirty="0" smtClean="0"/>
              <a:t>There is a       	            and a      		sector.</a:t>
            </a:r>
          </a:p>
          <a:p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257410" y="2624263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b="1" u="sng" dirty="0" smtClean="0"/>
              <a:t>Example</a:t>
            </a:r>
          </a:p>
          <a:p>
            <a:r>
              <a:rPr lang="en-GB" dirty="0" smtClean="0"/>
              <a:t>Find the area of the minor sector.</a:t>
            </a:r>
          </a:p>
        </p:txBody>
      </p:sp>
      <p:sp>
        <p:nvSpPr>
          <p:cNvPr id="5" name="Rectangle 4"/>
          <p:cNvSpPr/>
          <p:nvPr/>
        </p:nvSpPr>
        <p:spPr>
          <a:xfrm>
            <a:off x="3409620" y="332977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Step 1: Calculate the area of the whole circle</a:t>
            </a:r>
          </a:p>
          <a:p>
            <a:r>
              <a:rPr lang="en-GB" dirty="0" smtClean="0"/>
              <a:t>	A = πr</a:t>
            </a:r>
            <a:r>
              <a:rPr lang="en-GB" baseline="30000" dirty="0" smtClean="0"/>
              <a:t>2</a:t>
            </a:r>
          </a:p>
          <a:p>
            <a:r>
              <a:rPr lang="en-GB" baseline="30000" dirty="0" smtClean="0"/>
              <a:t>	</a:t>
            </a:r>
            <a:endParaRPr lang="en-GB" b="1" baseline="30000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09620" y="4765793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Step 2: Calculate the required fraction</a:t>
            </a:r>
          </a:p>
          <a:p>
            <a:endParaRPr lang="en-GB" dirty="0" smtClean="0"/>
          </a:p>
          <a:p>
            <a:r>
              <a:rPr lang="en-GB" dirty="0" smtClean="0"/>
              <a:t>Minor sector AOB = 	x 1017.36</a:t>
            </a:r>
          </a:p>
          <a:p>
            <a:r>
              <a:rPr lang="en-GB" dirty="0" smtClean="0"/>
              <a:t>		</a:t>
            </a:r>
          </a:p>
          <a:p>
            <a:r>
              <a:rPr lang="en-GB" dirty="0"/>
              <a:t>	</a:t>
            </a:r>
            <a:r>
              <a:rPr lang="en-GB" dirty="0" smtClean="0"/>
              <a:t>	 = 	             cm</a:t>
            </a:r>
            <a:r>
              <a:rPr lang="en-GB" baseline="30000" dirty="0" smtClean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3214022" y="6324946"/>
            <a:ext cx="5494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Note: For the major sector, multiply by the fraction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39143" y="6186446"/>
            <a:ext cx="535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___</a:t>
            </a:r>
          </a:p>
          <a:p>
            <a:r>
              <a:rPr lang="en-GB" dirty="0" smtClean="0"/>
              <a:t>360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610272" y="522745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____</a:t>
            </a:r>
          </a:p>
          <a:p>
            <a:r>
              <a:rPr lang="en-GB" dirty="0" smtClean="0"/>
              <a:t>360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882972" y="1023144"/>
            <a:ext cx="1320876" cy="35007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469481" y="1619313"/>
            <a:ext cx="1094407" cy="35007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487355" y="1619313"/>
            <a:ext cx="1320876" cy="35007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792533" y="2274187"/>
            <a:ext cx="1147619" cy="35007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656644" y="2274188"/>
            <a:ext cx="1411300" cy="35007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519972" y="3929936"/>
            <a:ext cx="2716324" cy="79520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484753" y="5187828"/>
            <a:ext cx="743432" cy="35007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159896" y="5848874"/>
            <a:ext cx="2292424" cy="35007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8056013" y="6101476"/>
            <a:ext cx="743432" cy="35007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2193061" y="1012649"/>
            <a:ext cx="823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sector</a:t>
            </a:r>
            <a:r>
              <a:rPr lang="en-GB" dirty="0">
                <a:solidFill>
                  <a:srgbClr val="FF0000"/>
                </a:solidFill>
              </a:rPr>
              <a:t> 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2618447" y="1619313"/>
            <a:ext cx="663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radii</a:t>
            </a:r>
            <a:r>
              <a:rPr lang="en-GB" dirty="0">
                <a:solidFill>
                  <a:srgbClr val="FF0000"/>
                </a:solidFill>
              </a:rPr>
              <a:t> 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4674650" y="1600056"/>
            <a:ext cx="4731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arc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2880442" y="2274579"/>
            <a:ext cx="803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major</a:t>
            </a:r>
            <a:r>
              <a:rPr lang="en-GB" dirty="0"/>
              <a:t>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946697" y="2254930"/>
            <a:ext cx="8098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minor</a:t>
            </a:r>
            <a:r>
              <a:rPr lang="en-GB" dirty="0"/>
              <a:t>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622613" y="4004374"/>
            <a:ext cx="1781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= 3.14 x 18 x 18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= </a:t>
            </a:r>
            <a:r>
              <a:rPr lang="en-GB" b="1" dirty="0">
                <a:solidFill>
                  <a:srgbClr val="FF0000"/>
                </a:solidFill>
              </a:rPr>
              <a:t>1017.36 cm</a:t>
            </a:r>
            <a:r>
              <a:rPr lang="en-GB" b="1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613383" y="5197123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120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5678527" y="5806619"/>
            <a:ext cx="883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339.12</a:t>
            </a:r>
            <a:r>
              <a:rPr lang="en-GB" dirty="0"/>
              <a:t>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139143" y="6140279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240</a:t>
            </a:r>
          </a:p>
        </p:txBody>
      </p:sp>
    </p:spTree>
    <p:extLst>
      <p:ext uri="{BB962C8B-B14F-4D97-AF65-F5344CB8AC3E}">
        <p14:creationId xmlns:p14="http://schemas.microsoft.com/office/powerpoint/2010/main" val="264568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87070"/>
            <a:ext cx="78541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u="sng" dirty="0" smtClean="0"/>
              <a:t>Finding the angle at the centre, given the arc length</a:t>
            </a:r>
          </a:p>
        </p:txBody>
      </p:sp>
      <p:sp>
        <p:nvSpPr>
          <p:cNvPr id="4" name="Rectangle 3"/>
          <p:cNvSpPr/>
          <p:nvPr/>
        </p:nvSpPr>
        <p:spPr>
          <a:xfrm>
            <a:off x="2324637" y="425796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Angle (x</a:t>
            </a:r>
            <a:r>
              <a:rPr lang="en-GB" baseline="30000" dirty="0" smtClean="0"/>
              <a:t>o</a:t>
            </a:r>
            <a:r>
              <a:rPr lang="en-GB" dirty="0" smtClean="0"/>
              <a:t>) =  </a:t>
            </a:r>
            <a:r>
              <a:rPr lang="en-GB" dirty="0"/>
              <a:t> </a:t>
            </a:r>
            <a:r>
              <a:rPr lang="en-GB" dirty="0" smtClean="0"/>
              <a:t>           		   x 360</a:t>
            </a:r>
            <a:r>
              <a:rPr lang="en-GB" baseline="30000" dirty="0" smtClean="0"/>
              <a:t>o</a:t>
            </a:r>
            <a:endParaRPr lang="en-GB" dirty="0" smtClean="0"/>
          </a:p>
          <a:p>
            <a:r>
              <a:rPr lang="en-GB" dirty="0" smtClean="0"/>
              <a:t>	</a:t>
            </a:r>
          </a:p>
        </p:txBody>
      </p:sp>
      <p:sp>
        <p:nvSpPr>
          <p:cNvPr id="8" name="Rectangle 7"/>
          <p:cNvSpPr/>
          <p:nvPr/>
        </p:nvSpPr>
        <p:spPr>
          <a:xfrm>
            <a:off x="1730991" y="1290231"/>
            <a:ext cx="54719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Rearrange the formula to find the angle at the centre</a:t>
            </a:r>
          </a:p>
          <a:p>
            <a:endParaRPr lang="en-GB" dirty="0" smtClean="0"/>
          </a:p>
          <a:p>
            <a:r>
              <a:rPr lang="en-GB" dirty="0" smtClean="0"/>
              <a:t>		x circumference </a:t>
            </a:r>
            <a:r>
              <a:rPr lang="en-GB" dirty="0"/>
              <a:t>= </a:t>
            </a:r>
            <a:r>
              <a:rPr lang="en-GB" dirty="0" smtClean="0"/>
              <a:t>arc </a:t>
            </a:r>
            <a:r>
              <a:rPr lang="en-GB" dirty="0"/>
              <a:t>length </a:t>
            </a:r>
            <a:endParaRPr lang="en-GB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545173" y="1751896"/>
            <a:ext cx="1063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a</a:t>
            </a:r>
            <a:r>
              <a:rPr lang="en-GB" u="sng" dirty="0" smtClean="0"/>
              <a:t>ngle (x</a:t>
            </a:r>
            <a:r>
              <a:rPr lang="en-GB" u="sng" baseline="30000" dirty="0" smtClean="0"/>
              <a:t>o</a:t>
            </a:r>
            <a:r>
              <a:rPr lang="en-GB" u="sng" dirty="0" smtClean="0"/>
              <a:t>)</a:t>
            </a:r>
          </a:p>
          <a:p>
            <a:r>
              <a:rPr lang="en-GB" dirty="0" smtClean="0"/>
              <a:t>    360</a:t>
            </a:r>
            <a:r>
              <a:rPr lang="en-GB" baseline="30000" dirty="0" smtClean="0"/>
              <a:t>o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679274" y="4113946"/>
            <a:ext cx="1487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/>
              <a:t> </a:t>
            </a:r>
            <a:r>
              <a:rPr lang="en-GB" u="sng" dirty="0" smtClean="0"/>
              <a:t>   arc length   </a:t>
            </a:r>
          </a:p>
          <a:p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85188" y="3068960"/>
            <a:ext cx="3912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angle </a:t>
            </a:r>
            <a:r>
              <a:rPr lang="en-GB" dirty="0"/>
              <a:t>(</a:t>
            </a:r>
            <a:r>
              <a:rPr lang="en-GB" dirty="0" smtClean="0"/>
              <a:t>x</a:t>
            </a:r>
            <a:r>
              <a:rPr lang="en-GB" baseline="30000" dirty="0" smtClean="0"/>
              <a:t>o</a:t>
            </a:r>
            <a:r>
              <a:rPr lang="en-GB" dirty="0" smtClean="0"/>
              <a:t>) x circumference </a:t>
            </a:r>
            <a:r>
              <a:rPr lang="en-GB" dirty="0"/>
              <a:t>= </a:t>
            </a:r>
            <a:r>
              <a:rPr lang="en-GB" dirty="0" smtClean="0"/>
              <a:t>arc length x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322827" y="3068960"/>
            <a:ext cx="1147619" cy="35007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679274" y="4438246"/>
            <a:ext cx="1468790" cy="35007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6560647" y="3059331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360</a:t>
            </a:r>
            <a:r>
              <a:rPr lang="en-GB" b="1" baseline="30000" dirty="0">
                <a:solidFill>
                  <a:srgbClr val="FF0000"/>
                </a:solidFill>
              </a:rPr>
              <a:t>o</a:t>
            </a:r>
            <a:r>
              <a:rPr lang="en-GB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611938" y="4401440"/>
            <a:ext cx="1536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circumference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28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10" grpId="0"/>
      <p:bldP spid="11" grpId="0"/>
      <p:bldP spid="12" grpId="0"/>
      <p:bldP spid="9" grpId="0" animBg="1"/>
      <p:bldP spid="13" grpId="0" animBg="1"/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4747" y="344420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Step 2: Find the angle at the centre (x</a:t>
            </a:r>
            <a:r>
              <a:rPr lang="en-GB" baseline="30000" dirty="0" smtClean="0"/>
              <a:t>o</a:t>
            </a:r>
            <a:r>
              <a:rPr lang="en-GB" dirty="0" smtClean="0"/>
              <a:t>)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x</a:t>
            </a:r>
            <a:r>
              <a:rPr lang="en-GB" baseline="30000" dirty="0" smtClean="0"/>
              <a:t>o</a:t>
            </a:r>
            <a:r>
              <a:rPr lang="en-GB" dirty="0" smtClean="0"/>
              <a:t> =                x 360</a:t>
            </a:r>
            <a:r>
              <a:rPr lang="en-GB" baseline="30000" dirty="0" smtClean="0"/>
              <a:t>o</a:t>
            </a:r>
          </a:p>
          <a:p>
            <a:endParaRPr lang="en-GB" dirty="0" smtClean="0"/>
          </a:p>
          <a:p>
            <a:r>
              <a:rPr lang="en-GB" dirty="0" smtClean="0"/>
              <a:t>x</a:t>
            </a:r>
            <a:r>
              <a:rPr lang="en-GB" baseline="30000" dirty="0" smtClean="0"/>
              <a:t>o</a:t>
            </a:r>
            <a:r>
              <a:rPr lang="en-GB" dirty="0" smtClean="0"/>
              <a:t> =</a:t>
            </a:r>
            <a:endParaRPr lang="en-GB" b="1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9429" y="4459862"/>
            <a:ext cx="9540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 smtClean="0">
                <a:solidFill>
                  <a:srgbClr val="FF0000"/>
                </a:solidFill>
              </a:rPr>
              <a:t>12.56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75.36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2744" y="1790051"/>
            <a:ext cx="31720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Step 1: Find the circumference</a:t>
            </a:r>
          </a:p>
          <a:p>
            <a:r>
              <a:rPr lang="en-GB" dirty="0" smtClean="0"/>
              <a:t>C = </a:t>
            </a:r>
            <a:r>
              <a:rPr lang="el-GR" dirty="0" smtClean="0"/>
              <a:t>π</a:t>
            </a:r>
            <a:r>
              <a:rPr lang="en-GB" dirty="0" smtClean="0"/>
              <a:t>d</a:t>
            </a:r>
          </a:p>
          <a:p>
            <a:r>
              <a:rPr lang="en-GB" dirty="0" smtClean="0"/>
              <a:t>   </a:t>
            </a:r>
            <a:endParaRPr lang="en-GB" b="1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404664"/>
            <a:ext cx="7272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u="sng" dirty="0" smtClean="0"/>
              <a:t>Example</a:t>
            </a:r>
          </a:p>
          <a:p>
            <a:r>
              <a:rPr lang="en-GB" dirty="0" smtClean="0"/>
              <a:t>If the arc length AB of a circle, radius 12cm, is 12.56cm, find the angle at the centre</a:t>
            </a:r>
          </a:p>
        </p:txBody>
      </p:sp>
      <p:sp>
        <p:nvSpPr>
          <p:cNvPr id="7" name="Rectangle 6"/>
          <p:cNvSpPr/>
          <p:nvPr/>
        </p:nvSpPr>
        <p:spPr>
          <a:xfrm>
            <a:off x="604747" y="391795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Angle (x</a:t>
            </a:r>
            <a:r>
              <a:rPr lang="en-GB" baseline="30000" dirty="0" smtClean="0"/>
              <a:t>o</a:t>
            </a:r>
            <a:r>
              <a:rPr lang="en-GB" dirty="0" smtClean="0"/>
              <a:t>) =  </a:t>
            </a:r>
            <a:r>
              <a:rPr lang="en-GB" dirty="0"/>
              <a:t> </a:t>
            </a:r>
            <a:r>
              <a:rPr lang="en-GB" dirty="0" smtClean="0"/>
              <a:t>           		   x 360</a:t>
            </a:r>
            <a:r>
              <a:rPr lang="en-GB" baseline="30000" dirty="0" smtClean="0"/>
              <a:t>o</a:t>
            </a:r>
            <a:endParaRPr lang="en-GB" dirty="0" smtClean="0"/>
          </a:p>
          <a:p>
            <a:r>
              <a:rPr lang="en-GB" dirty="0" smtClean="0"/>
              <a:t>	</a:t>
            </a:r>
          </a:p>
        </p:txBody>
      </p:sp>
      <p:sp>
        <p:nvSpPr>
          <p:cNvPr id="8" name="Rectangle 7"/>
          <p:cNvSpPr/>
          <p:nvPr/>
        </p:nvSpPr>
        <p:spPr>
          <a:xfrm>
            <a:off x="1959384" y="3773937"/>
            <a:ext cx="15753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/>
              <a:t> </a:t>
            </a:r>
            <a:r>
              <a:rPr lang="en-GB" u="sng" dirty="0" smtClean="0"/>
              <a:t>   arc length   </a:t>
            </a:r>
          </a:p>
          <a:p>
            <a:r>
              <a:rPr lang="en-GB" dirty="0" smtClean="0"/>
              <a:t>circumference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517673"/>
            <a:ext cx="2857500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905828" y="2413413"/>
            <a:ext cx="2802076" cy="799563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84189" y="4461796"/>
            <a:ext cx="751508" cy="119945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36104" y="2490028"/>
            <a:ext cx="13707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= 3.14 x 24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= </a:t>
            </a:r>
            <a:r>
              <a:rPr lang="en-GB" b="1" dirty="0">
                <a:solidFill>
                  <a:srgbClr val="FF0000"/>
                </a:solidFill>
              </a:rPr>
              <a:t>75.36 cm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08912" y="5106193"/>
            <a:ext cx="502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60</a:t>
            </a:r>
            <a:r>
              <a:rPr lang="en-GB" b="1" baseline="30000" dirty="0">
                <a:solidFill>
                  <a:srgbClr val="FF0000"/>
                </a:solidFill>
              </a:rPr>
              <a:t>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92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0" grpId="0" animBg="1"/>
      <p:bldP spid="11" grpId="0" animBg="1"/>
      <p:bldP spid="9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87070"/>
            <a:ext cx="8347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u="sng" dirty="0" smtClean="0"/>
              <a:t>Finding the angle at the centre, given the sector area</a:t>
            </a:r>
          </a:p>
        </p:txBody>
      </p:sp>
      <p:sp>
        <p:nvSpPr>
          <p:cNvPr id="3" name="Rectangle 2"/>
          <p:cNvSpPr/>
          <p:nvPr/>
        </p:nvSpPr>
        <p:spPr>
          <a:xfrm>
            <a:off x="1730991" y="1290231"/>
            <a:ext cx="54719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Rearrange the formula to find the angle at the centre</a:t>
            </a:r>
          </a:p>
          <a:p>
            <a:endParaRPr lang="en-GB" dirty="0" smtClean="0"/>
          </a:p>
          <a:p>
            <a:r>
              <a:rPr lang="en-GB" dirty="0" smtClean="0"/>
              <a:t>		x total area = sector area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45173" y="1751896"/>
            <a:ext cx="1063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a</a:t>
            </a:r>
            <a:r>
              <a:rPr lang="en-GB" u="sng" dirty="0" smtClean="0"/>
              <a:t>ngle (x</a:t>
            </a:r>
            <a:r>
              <a:rPr lang="en-GB" u="sng" baseline="30000" dirty="0" smtClean="0"/>
              <a:t>o</a:t>
            </a:r>
            <a:r>
              <a:rPr lang="en-GB" u="sng" dirty="0" smtClean="0"/>
              <a:t>)</a:t>
            </a:r>
          </a:p>
          <a:p>
            <a:r>
              <a:rPr lang="en-GB" dirty="0" smtClean="0"/>
              <a:t>    360</a:t>
            </a:r>
            <a:r>
              <a:rPr lang="en-GB" baseline="30000" dirty="0" smtClean="0"/>
              <a:t>o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429541" y="2831068"/>
            <a:ext cx="3589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angle (</a:t>
            </a:r>
            <a:r>
              <a:rPr lang="en-GB" dirty="0" smtClean="0"/>
              <a:t>x</a:t>
            </a:r>
            <a:r>
              <a:rPr lang="en-GB" baseline="30000" dirty="0" smtClean="0"/>
              <a:t>o</a:t>
            </a:r>
            <a:r>
              <a:rPr lang="en-GB" dirty="0" smtClean="0"/>
              <a:t>) x </a:t>
            </a:r>
            <a:r>
              <a:rPr lang="en-GB" dirty="0"/>
              <a:t>total area = sector </a:t>
            </a:r>
            <a:r>
              <a:rPr lang="en-GB" dirty="0" smtClean="0"/>
              <a:t>area x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5173" y="3933056"/>
            <a:ext cx="3579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Angle (x</a:t>
            </a:r>
            <a:r>
              <a:rPr lang="en-GB" baseline="30000" dirty="0"/>
              <a:t>o</a:t>
            </a:r>
            <a:r>
              <a:rPr lang="en-GB" dirty="0" smtClean="0"/>
              <a:t>) = 		x 360</a:t>
            </a:r>
            <a:r>
              <a:rPr lang="en-GB" baseline="30000" dirty="0" smtClean="0"/>
              <a:t>o</a:t>
            </a:r>
            <a:endParaRPr lang="en-GB" baseline="30000" dirty="0"/>
          </a:p>
        </p:txBody>
      </p:sp>
      <p:sp>
        <p:nvSpPr>
          <p:cNvPr id="7" name="Rectangle 6"/>
          <p:cNvSpPr/>
          <p:nvPr/>
        </p:nvSpPr>
        <p:spPr>
          <a:xfrm>
            <a:off x="3930061" y="3794556"/>
            <a:ext cx="1230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/>
              <a:t>sector </a:t>
            </a:r>
            <a:r>
              <a:rPr lang="en-GB" u="sng" dirty="0" smtClean="0"/>
              <a:t>area</a:t>
            </a:r>
          </a:p>
        </p:txBody>
      </p:sp>
      <p:sp>
        <p:nvSpPr>
          <p:cNvPr id="8" name="Rectangle 7"/>
          <p:cNvSpPr/>
          <p:nvPr/>
        </p:nvSpPr>
        <p:spPr>
          <a:xfrm>
            <a:off x="5928827" y="2831068"/>
            <a:ext cx="1147619" cy="35007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971740" y="4127350"/>
            <a:ext cx="1147619" cy="35007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193096" y="2811811"/>
            <a:ext cx="619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360</a:t>
            </a:r>
            <a:r>
              <a:rPr lang="en-GB" b="1" baseline="30000" dirty="0">
                <a:solidFill>
                  <a:srgbClr val="FF0000"/>
                </a:solidFill>
              </a:rPr>
              <a:t>o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964622" y="4117721"/>
            <a:ext cx="1214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 </a:t>
            </a:r>
            <a:r>
              <a:rPr lang="en-GB" b="1" dirty="0">
                <a:solidFill>
                  <a:srgbClr val="FF0000"/>
                </a:solidFill>
              </a:rPr>
              <a:t>total area </a:t>
            </a:r>
          </a:p>
        </p:txBody>
      </p:sp>
    </p:spTree>
    <p:extLst>
      <p:ext uri="{BB962C8B-B14F-4D97-AF65-F5344CB8AC3E}">
        <p14:creationId xmlns:p14="http://schemas.microsoft.com/office/powerpoint/2010/main" val="219418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 animBg="1"/>
      <p:bldP spid="9" grpId="0" animBg="1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5918" y="335759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Step 2: Find the angle at the centre (x</a:t>
            </a:r>
            <a:r>
              <a:rPr lang="en-GB" baseline="30000" dirty="0" smtClean="0"/>
              <a:t>o</a:t>
            </a:r>
            <a:r>
              <a:rPr lang="en-GB" dirty="0" smtClean="0"/>
              <a:t>)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x</a:t>
            </a:r>
            <a:r>
              <a:rPr lang="en-GB" baseline="30000" dirty="0" smtClean="0"/>
              <a:t>o</a:t>
            </a:r>
            <a:r>
              <a:rPr lang="en-GB" dirty="0" smtClean="0"/>
              <a:t> =	                x 360</a:t>
            </a:r>
            <a:r>
              <a:rPr lang="en-GB" baseline="30000" dirty="0" smtClean="0"/>
              <a:t>o</a:t>
            </a:r>
          </a:p>
          <a:p>
            <a:endParaRPr lang="en-GB" dirty="0" smtClean="0"/>
          </a:p>
          <a:p>
            <a:r>
              <a:rPr lang="en-GB" dirty="0" smtClean="0"/>
              <a:t>x</a:t>
            </a:r>
            <a:r>
              <a:rPr lang="en-GB" baseline="30000" dirty="0" smtClean="0"/>
              <a:t>o</a:t>
            </a:r>
            <a:r>
              <a:rPr lang="en-GB" dirty="0" smtClean="0"/>
              <a:t> =</a:t>
            </a:r>
            <a:endParaRPr lang="en-GB" b="1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0600" y="4373256"/>
            <a:ext cx="9540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 smtClean="0"/>
              <a:t> </a:t>
            </a:r>
            <a:r>
              <a:rPr lang="en-GB" b="1" u="sng" dirty="0" smtClean="0">
                <a:solidFill>
                  <a:srgbClr val="FF0000"/>
                </a:solidFill>
              </a:rPr>
              <a:t>75.36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u="sng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452.16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3915" y="1703445"/>
            <a:ext cx="31720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Step 1: Find the total area</a:t>
            </a:r>
          </a:p>
          <a:p>
            <a:r>
              <a:rPr lang="en-GB" dirty="0"/>
              <a:t>A</a:t>
            </a:r>
            <a:r>
              <a:rPr lang="en-GB" dirty="0" smtClean="0"/>
              <a:t> = </a:t>
            </a:r>
            <a:r>
              <a:rPr lang="el-GR" dirty="0" smtClean="0"/>
              <a:t>π</a:t>
            </a:r>
            <a:r>
              <a:rPr lang="en-GB" dirty="0" smtClean="0"/>
              <a:t>r</a:t>
            </a:r>
            <a:r>
              <a:rPr lang="en-GB" baseline="30000" dirty="0" smtClean="0"/>
              <a:t>2</a:t>
            </a:r>
          </a:p>
        </p:txBody>
      </p:sp>
      <p:sp>
        <p:nvSpPr>
          <p:cNvPr id="6" name="Rectangle 5"/>
          <p:cNvSpPr/>
          <p:nvPr/>
        </p:nvSpPr>
        <p:spPr>
          <a:xfrm>
            <a:off x="539552" y="404664"/>
            <a:ext cx="7272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u="sng" dirty="0" smtClean="0"/>
              <a:t>Example</a:t>
            </a:r>
          </a:p>
          <a:p>
            <a:r>
              <a:rPr lang="en-GB" dirty="0" smtClean="0"/>
              <a:t>Find the angle at the centre, given that the area of the minor sector AOB is 75.36cm</a:t>
            </a:r>
            <a:r>
              <a:rPr lang="en-GB" baseline="30000" dirty="0" smtClean="0"/>
              <a:t>2 </a:t>
            </a:r>
            <a:r>
              <a:rPr lang="en-GB" dirty="0" smtClean="0"/>
              <a:t>and the radius is 12cm.</a:t>
            </a:r>
          </a:p>
        </p:txBody>
      </p:sp>
      <p:sp>
        <p:nvSpPr>
          <p:cNvPr id="7" name="Rectangle 6"/>
          <p:cNvSpPr/>
          <p:nvPr/>
        </p:nvSpPr>
        <p:spPr>
          <a:xfrm>
            <a:off x="835918" y="383134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Angle (x</a:t>
            </a:r>
            <a:r>
              <a:rPr lang="en-GB" baseline="30000" dirty="0" smtClean="0"/>
              <a:t>o</a:t>
            </a:r>
            <a:r>
              <a:rPr lang="en-GB" dirty="0" smtClean="0"/>
              <a:t>) =  </a:t>
            </a:r>
            <a:r>
              <a:rPr lang="en-GB" dirty="0"/>
              <a:t> </a:t>
            </a:r>
            <a:r>
              <a:rPr lang="en-GB" dirty="0" smtClean="0"/>
              <a:t>           		   x 360</a:t>
            </a:r>
            <a:r>
              <a:rPr lang="en-GB" baseline="30000" dirty="0" smtClean="0"/>
              <a:t>o</a:t>
            </a:r>
            <a:endParaRPr lang="en-GB" dirty="0" smtClean="0"/>
          </a:p>
          <a:p>
            <a:r>
              <a:rPr lang="en-GB" dirty="0" smtClean="0"/>
              <a:t>	</a:t>
            </a:r>
          </a:p>
        </p:txBody>
      </p:sp>
      <p:sp>
        <p:nvSpPr>
          <p:cNvPr id="8" name="Rectangle 7"/>
          <p:cNvSpPr/>
          <p:nvPr/>
        </p:nvSpPr>
        <p:spPr>
          <a:xfrm>
            <a:off x="2190555" y="3687331"/>
            <a:ext cx="12838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 smtClean="0"/>
              <a:t>sector area </a:t>
            </a:r>
          </a:p>
          <a:p>
            <a:r>
              <a:rPr lang="en-GB" dirty="0" smtClean="0"/>
              <a:t> total area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975" y="1747713"/>
            <a:ext cx="3000375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116465" y="2303609"/>
            <a:ext cx="2519431" cy="98137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311593" y="4373256"/>
            <a:ext cx="1278342" cy="1015663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349896" y="2430253"/>
            <a:ext cx="14825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 = 3.14 x 12</a:t>
            </a:r>
            <a:r>
              <a:rPr lang="en-GB" b="1" baseline="30000" dirty="0">
                <a:solidFill>
                  <a:srgbClr val="FF0000"/>
                </a:solidFill>
              </a:rPr>
              <a:t>2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= </a:t>
            </a:r>
            <a:r>
              <a:rPr lang="en-GB" b="1" dirty="0">
                <a:solidFill>
                  <a:srgbClr val="FF0000"/>
                </a:solidFill>
              </a:rPr>
              <a:t>452.16 cm</a:t>
            </a:r>
            <a:r>
              <a:rPr lang="en-GB" b="1" baseline="30000" dirty="0">
                <a:solidFill>
                  <a:srgbClr val="FF0000"/>
                </a:solidFill>
              </a:rPr>
              <a:t>2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1448703" y="5019587"/>
            <a:ext cx="502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60</a:t>
            </a:r>
            <a:r>
              <a:rPr lang="en-GB" b="1" baseline="30000" dirty="0">
                <a:solidFill>
                  <a:srgbClr val="FF0000"/>
                </a:solidFill>
              </a:rPr>
              <a:t>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975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0" grpId="0" animBg="1"/>
      <p:bldP spid="11" grpId="0" animBg="1"/>
      <p:bldP spid="9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483802"/>
            <a:ext cx="2495550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0907" y="834674"/>
            <a:ext cx="8648265" cy="6278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</a:t>
            </a:r>
            <a:r>
              <a:rPr lang="en-GB" b="1" dirty="0" smtClean="0">
                <a:solidFill>
                  <a:srgbClr val="FF0000"/>
                </a:solidFill>
              </a:rPr>
              <a:t>chord</a:t>
            </a:r>
            <a:r>
              <a:rPr lang="en-GB" dirty="0" smtClean="0"/>
              <a:t> connects two points on the circumference, not  through the centre.</a:t>
            </a:r>
          </a:p>
          <a:p>
            <a:r>
              <a:rPr lang="en-GB" dirty="0" smtClean="0"/>
              <a:t>A </a:t>
            </a:r>
            <a:r>
              <a:rPr lang="en-GB" b="1" dirty="0" smtClean="0">
                <a:solidFill>
                  <a:srgbClr val="FF0000"/>
                </a:solidFill>
              </a:rPr>
              <a:t>segment</a:t>
            </a:r>
            <a:r>
              <a:rPr lang="en-GB" dirty="0" smtClean="0"/>
              <a:t> is the area between a chord and the circumference.</a:t>
            </a:r>
          </a:p>
          <a:p>
            <a:r>
              <a:rPr lang="en-GB" dirty="0" smtClean="0"/>
              <a:t>Area of segment = area of sector – area of unused triangle</a:t>
            </a:r>
          </a:p>
          <a:p>
            <a:endParaRPr lang="en-GB" dirty="0" smtClean="0"/>
          </a:p>
          <a:p>
            <a:r>
              <a:rPr lang="en-GB" sz="2400" b="1" u="sng" dirty="0" smtClean="0"/>
              <a:t>Example</a:t>
            </a:r>
          </a:p>
          <a:p>
            <a:r>
              <a:rPr lang="en-GB" dirty="0" smtClean="0"/>
              <a:t>Calculate the area of the segment of a circle of radius 5cm, where the chord length is 6cm.</a:t>
            </a:r>
          </a:p>
          <a:p>
            <a:endParaRPr lang="en-GB" dirty="0" smtClean="0"/>
          </a:p>
          <a:p>
            <a:r>
              <a:rPr lang="en-GB" dirty="0" smtClean="0"/>
              <a:t>Step 1: Find the angle at the centre, using trigonometry</a:t>
            </a:r>
          </a:p>
          <a:p>
            <a:r>
              <a:rPr lang="en-GB" dirty="0" smtClean="0"/>
              <a:t>	sin x</a:t>
            </a:r>
            <a:r>
              <a:rPr lang="en-GB" baseline="30000" dirty="0" smtClean="0"/>
              <a:t>o</a:t>
            </a:r>
            <a:r>
              <a:rPr lang="en-GB" dirty="0" smtClean="0"/>
              <a:t> =	 	     =	= 36.8698…</a:t>
            </a:r>
            <a:r>
              <a:rPr lang="en-GB" baseline="30000" dirty="0"/>
              <a:t>o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	so 2x</a:t>
            </a:r>
            <a:r>
              <a:rPr lang="en-GB" baseline="30000" dirty="0"/>
              <a:t>o</a:t>
            </a:r>
            <a:r>
              <a:rPr lang="en-GB" dirty="0" smtClean="0"/>
              <a:t> = 2 x 36.8698</a:t>
            </a:r>
          </a:p>
          <a:p>
            <a:r>
              <a:rPr lang="en-GB" dirty="0"/>
              <a:t>	 </a:t>
            </a:r>
            <a:r>
              <a:rPr lang="en-GB" dirty="0" smtClean="0"/>
              <a:t>         = 73.7</a:t>
            </a:r>
            <a:r>
              <a:rPr lang="en-GB" baseline="30000" dirty="0"/>
              <a:t>o</a:t>
            </a:r>
            <a:r>
              <a:rPr lang="en-GB" dirty="0" smtClean="0"/>
              <a:t> (to 3 </a:t>
            </a:r>
            <a:r>
              <a:rPr lang="en-GB" dirty="0" err="1" smtClean="0"/>
              <a:t>s.f.</a:t>
            </a:r>
            <a:r>
              <a:rPr lang="en-GB" dirty="0" smtClean="0"/>
              <a:t>)</a:t>
            </a:r>
          </a:p>
          <a:p>
            <a:r>
              <a:rPr lang="en-GB" dirty="0" smtClean="0"/>
              <a:t>Step 2: Find the area of the sector</a:t>
            </a:r>
          </a:p>
          <a:p>
            <a:r>
              <a:rPr lang="en-GB" dirty="0" smtClean="0"/>
              <a:t>	Sector area = 		x </a:t>
            </a:r>
            <a:r>
              <a:rPr lang="el-GR" dirty="0" smtClean="0"/>
              <a:t>π</a:t>
            </a:r>
            <a:r>
              <a:rPr lang="en-GB" dirty="0" smtClean="0"/>
              <a:t>r</a:t>
            </a:r>
            <a:r>
              <a:rPr lang="en-GB" baseline="30000" dirty="0"/>
              <a:t>2</a:t>
            </a:r>
            <a:endParaRPr lang="en-GB" dirty="0" smtClean="0"/>
          </a:p>
          <a:p>
            <a:r>
              <a:rPr lang="en-GB" dirty="0" smtClean="0"/>
              <a:t>		     </a:t>
            </a:r>
          </a:p>
          <a:p>
            <a:r>
              <a:rPr lang="en-GB" dirty="0"/>
              <a:t>	</a:t>
            </a:r>
            <a:r>
              <a:rPr lang="en-GB" dirty="0" smtClean="0"/>
              <a:t>	     =	                x </a:t>
            </a:r>
            <a:r>
              <a:rPr lang="el-GR" dirty="0" smtClean="0"/>
              <a:t>π</a:t>
            </a:r>
            <a:r>
              <a:rPr lang="en-GB" dirty="0" smtClean="0"/>
              <a:t> x 5</a:t>
            </a:r>
            <a:r>
              <a:rPr lang="en-GB" baseline="30000" dirty="0" smtClean="0"/>
              <a:t>2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		      = 16.1 cm</a:t>
            </a:r>
            <a:r>
              <a:rPr lang="en-GB" baseline="30000" dirty="0"/>
              <a:t>2</a:t>
            </a:r>
            <a:r>
              <a:rPr lang="en-GB" dirty="0" smtClean="0"/>
              <a:t> (to 3 </a:t>
            </a:r>
            <a:r>
              <a:rPr lang="en-GB" dirty="0" err="1" smtClean="0"/>
              <a:t>s.f.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GB" dirty="0" smtClean="0"/>
              <a:t>Step 3: Find the length of AD, using </a:t>
            </a:r>
            <a:r>
              <a:rPr lang="en-GB" dirty="0" err="1" smtClean="0"/>
              <a:t>pythagoras</a:t>
            </a:r>
            <a:endParaRPr lang="en-GB" dirty="0" smtClean="0"/>
          </a:p>
          <a:p>
            <a:r>
              <a:rPr lang="en-GB" dirty="0" smtClean="0"/>
              <a:t>	AC</a:t>
            </a:r>
            <a:r>
              <a:rPr lang="en-GB" baseline="30000" dirty="0" smtClean="0"/>
              <a:t>2</a:t>
            </a:r>
            <a:r>
              <a:rPr lang="en-GB" dirty="0" smtClean="0"/>
              <a:t> </a:t>
            </a:r>
            <a:r>
              <a:rPr lang="en-GB" dirty="0"/>
              <a:t>= AD</a:t>
            </a:r>
            <a:r>
              <a:rPr lang="en-GB" baseline="30000" dirty="0"/>
              <a:t>2</a:t>
            </a:r>
            <a:r>
              <a:rPr lang="en-GB" dirty="0"/>
              <a:t> + CD</a:t>
            </a:r>
            <a:r>
              <a:rPr lang="en-GB" baseline="30000" dirty="0"/>
              <a:t>2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555776" y="311454"/>
            <a:ext cx="3933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u="sng" dirty="0" smtClean="0"/>
              <a:t>Extra - Area of a segment</a:t>
            </a:r>
            <a:endParaRPr lang="en-GB" sz="2800" b="1" u="sng" dirty="0"/>
          </a:p>
        </p:txBody>
      </p:sp>
      <p:sp>
        <p:nvSpPr>
          <p:cNvPr id="4" name="Rectangle 3"/>
          <p:cNvSpPr/>
          <p:nvPr/>
        </p:nvSpPr>
        <p:spPr>
          <a:xfrm>
            <a:off x="2126145" y="3045086"/>
            <a:ext cx="21483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 smtClean="0"/>
              <a:t>  Opposite  </a:t>
            </a:r>
            <a:r>
              <a:rPr lang="en-GB" dirty="0" smtClean="0"/>
              <a:t>	</a:t>
            </a:r>
            <a:r>
              <a:rPr lang="en-GB" u="sng" dirty="0" smtClean="0"/>
              <a:t>3</a:t>
            </a:r>
          </a:p>
          <a:p>
            <a:r>
              <a:rPr lang="en-GB" dirty="0" smtClean="0"/>
              <a:t>Hypotenuse	5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861738" y="4437112"/>
            <a:ext cx="1063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angle (x</a:t>
            </a:r>
            <a:r>
              <a:rPr lang="en-GB" u="sng" baseline="30000" dirty="0" smtClean="0"/>
              <a:t>o</a:t>
            </a:r>
            <a:r>
              <a:rPr lang="en-GB" u="sng" dirty="0" smtClean="0"/>
              <a:t>)</a:t>
            </a:r>
          </a:p>
          <a:p>
            <a:r>
              <a:rPr lang="en-GB" dirty="0" smtClean="0"/>
              <a:t>    360</a:t>
            </a:r>
            <a:r>
              <a:rPr lang="en-GB" baseline="30000" dirty="0" smtClean="0"/>
              <a:t>o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200317" y="5013176"/>
            <a:ext cx="661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 smtClean="0"/>
              <a:t>73.7</a:t>
            </a:r>
            <a:endParaRPr lang="en-GB" u="sng" dirty="0"/>
          </a:p>
          <a:p>
            <a:r>
              <a:rPr lang="en-GB" dirty="0" smtClean="0"/>
              <a:t>360</a:t>
            </a:r>
            <a:endParaRPr lang="en-GB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740" y="4437112"/>
            <a:ext cx="25336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324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58" y="2716921"/>
            <a:ext cx="2719287" cy="3014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43808" y="260648"/>
            <a:ext cx="32867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u="sng" dirty="0"/>
              <a:t>Finding an arc length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043608" y="1268760"/>
            <a:ext cx="7200800" cy="576064"/>
            <a:chOff x="1043608" y="1268760"/>
            <a:chExt cx="7200800" cy="576064"/>
          </a:xfrm>
        </p:grpSpPr>
        <p:sp>
          <p:nvSpPr>
            <p:cNvPr id="3" name="Rectangle 2"/>
            <p:cNvSpPr/>
            <p:nvPr/>
          </p:nvSpPr>
          <p:spPr>
            <a:xfrm>
              <a:off x="1043608" y="1358833"/>
              <a:ext cx="72008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000" dirty="0" smtClean="0"/>
                <a:t>An		is a fraction of a circles' circumference</a:t>
              </a:r>
              <a:endParaRPr lang="en-GB" sz="20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475656" y="1268760"/>
              <a:ext cx="1440160" cy="576064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899592" y="1900863"/>
            <a:ext cx="7488832" cy="593969"/>
            <a:chOff x="899592" y="1900863"/>
            <a:chExt cx="7488832" cy="593969"/>
          </a:xfrm>
        </p:grpSpPr>
        <p:sp>
          <p:nvSpPr>
            <p:cNvPr id="4" name="Rectangle 3"/>
            <p:cNvSpPr/>
            <p:nvPr/>
          </p:nvSpPr>
          <p:spPr>
            <a:xfrm>
              <a:off x="899592" y="2006745"/>
              <a:ext cx="74888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000" dirty="0"/>
                <a:t>For every circle you get a 		 </a:t>
              </a:r>
              <a:r>
                <a:rPr lang="en-GB" sz="2000" dirty="0" smtClean="0"/>
                <a:t>        arc </a:t>
              </a:r>
              <a:r>
                <a:rPr lang="en-GB" sz="2000" dirty="0"/>
                <a:t>and a </a:t>
              </a:r>
              <a:r>
                <a:rPr lang="en-GB" sz="2000" dirty="0" smtClean="0"/>
                <a:t>	</a:t>
              </a:r>
              <a:r>
                <a:rPr lang="en-GB" sz="2000" dirty="0"/>
                <a:t>	</a:t>
              </a:r>
              <a:r>
                <a:rPr lang="en-GB" sz="2000" dirty="0" smtClean="0"/>
                <a:t>      arc</a:t>
              </a:r>
              <a:endParaRPr lang="en-GB" sz="20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635896" y="1900863"/>
              <a:ext cx="1440160" cy="576064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41546" y="1918768"/>
              <a:ext cx="1440160" cy="576064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28489" y="2680456"/>
            <a:ext cx="35344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 smtClean="0"/>
              <a:t>Example</a:t>
            </a:r>
          </a:p>
          <a:p>
            <a:r>
              <a:rPr lang="en-GB" dirty="0" smtClean="0"/>
              <a:t>Find the length of the minor arc AB.</a:t>
            </a:r>
            <a:endParaRPr lang="en-GB" dirty="0"/>
          </a:p>
        </p:txBody>
      </p:sp>
      <p:grpSp>
        <p:nvGrpSpPr>
          <p:cNvPr id="16" name="Group 15"/>
          <p:cNvGrpSpPr/>
          <p:nvPr/>
        </p:nvGrpSpPr>
        <p:grpSpPr>
          <a:xfrm>
            <a:off x="951155" y="6119923"/>
            <a:ext cx="5374747" cy="646331"/>
            <a:chOff x="610058" y="5960310"/>
            <a:chExt cx="5374747" cy="646331"/>
          </a:xfrm>
        </p:grpSpPr>
        <p:sp>
          <p:nvSpPr>
            <p:cNvPr id="12" name="TextBox 11"/>
            <p:cNvSpPr txBox="1"/>
            <p:nvPr/>
          </p:nvSpPr>
          <p:spPr>
            <a:xfrm>
              <a:off x="610058" y="6073757"/>
              <a:ext cx="4848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Note: For the major arc, multiply by the fraction </a:t>
              </a:r>
              <a:endParaRPr lang="en-GB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76946" y="5960310"/>
              <a:ext cx="6078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u="sng" dirty="0" smtClean="0"/>
                <a:t>        </a:t>
              </a:r>
            </a:p>
            <a:p>
              <a:r>
                <a:rPr lang="en-GB" dirty="0" smtClean="0"/>
                <a:t>360</a:t>
              </a:r>
              <a:endParaRPr lang="en-GB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089063" y="4096639"/>
            <a:ext cx="4104965" cy="1754326"/>
            <a:chOff x="4089063" y="4096639"/>
            <a:chExt cx="4104965" cy="1754326"/>
          </a:xfrm>
        </p:grpSpPr>
        <p:sp>
          <p:nvSpPr>
            <p:cNvPr id="11" name="TextBox 10"/>
            <p:cNvSpPr txBox="1"/>
            <p:nvPr/>
          </p:nvSpPr>
          <p:spPr>
            <a:xfrm>
              <a:off x="4089063" y="4096639"/>
              <a:ext cx="4104965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dirty="0"/>
            </a:p>
            <a:p>
              <a:r>
                <a:rPr lang="en-GB" dirty="0" smtClean="0"/>
                <a:t>Step 2: Find the required fraction of the circumference</a:t>
              </a:r>
            </a:p>
            <a:p>
              <a:r>
                <a:rPr lang="en-GB" dirty="0"/>
                <a:t>	</a:t>
              </a:r>
              <a:r>
                <a:rPr lang="en-GB" dirty="0" smtClean="0"/>
                <a:t>Arc AB = 	         	x   94.2</a:t>
              </a:r>
            </a:p>
            <a:p>
              <a:r>
                <a:rPr lang="en-GB" dirty="0"/>
                <a:t>	</a:t>
              </a:r>
              <a:endParaRPr lang="en-GB" dirty="0" smtClean="0"/>
            </a:p>
            <a:p>
              <a:r>
                <a:rPr lang="en-GB" dirty="0"/>
                <a:t>	</a:t>
              </a:r>
              <a:r>
                <a:rPr lang="en-GB" dirty="0" smtClean="0"/>
                <a:t>              =		     cm</a:t>
              </a:r>
              <a:endParaRPr lang="en-GB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106367" y="4876049"/>
              <a:ext cx="60785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u="sng" dirty="0"/>
                <a:t> </a:t>
              </a:r>
              <a:r>
                <a:rPr lang="en-GB" u="sng" dirty="0" smtClean="0"/>
                <a:t>       </a:t>
              </a:r>
            </a:p>
            <a:p>
              <a:r>
                <a:rPr lang="en-GB" dirty="0" smtClean="0"/>
                <a:t>360</a:t>
              </a:r>
              <a:endParaRPr lang="en-GB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4039902" y="281895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Step 1: Calculate the full circumference</a:t>
            </a:r>
          </a:p>
          <a:p>
            <a:r>
              <a:rPr lang="en-GB" dirty="0" smtClean="0"/>
              <a:t>	C = </a:t>
            </a:r>
            <a:r>
              <a:rPr lang="el-GR" dirty="0" smtClean="0"/>
              <a:t>π</a:t>
            </a:r>
            <a:r>
              <a:rPr lang="en-GB" dirty="0" smtClean="0"/>
              <a:t>d</a:t>
            </a:r>
          </a:p>
          <a:p>
            <a:r>
              <a:rPr lang="en-GB" dirty="0" smtClean="0"/>
              <a:t>	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008234" y="3419120"/>
            <a:ext cx="2804126" cy="873976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40152" y="4762226"/>
            <a:ext cx="864096" cy="35007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762225" y="5468630"/>
            <a:ext cx="1819481" cy="382336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5589924" y="5959118"/>
            <a:ext cx="864096" cy="35007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140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21" y="3198254"/>
            <a:ext cx="2714625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11760" y="476672"/>
            <a:ext cx="4242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u="sng" dirty="0" smtClean="0"/>
              <a:t>Finding the area of a sector</a:t>
            </a:r>
            <a:endParaRPr lang="en-GB" sz="28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547664" y="999892"/>
            <a:ext cx="61266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             		is the area of a circle trapped between </a:t>
            </a:r>
          </a:p>
          <a:p>
            <a:endParaRPr lang="en-GB" sz="2000" dirty="0"/>
          </a:p>
          <a:p>
            <a:r>
              <a:rPr lang="en-GB" sz="2000" dirty="0" smtClean="0"/>
              <a:t>the two 	    	   and the</a:t>
            </a:r>
            <a:endParaRPr lang="en-GB" sz="2000" b="1" dirty="0" smtClean="0">
              <a:solidFill>
                <a:srgbClr val="FF0000"/>
              </a:solidFill>
            </a:endParaRPr>
          </a:p>
          <a:p>
            <a:endParaRPr lang="en-GB" sz="2000" dirty="0"/>
          </a:p>
          <a:p>
            <a:r>
              <a:rPr lang="en-GB" sz="2000" dirty="0" smtClean="0"/>
              <a:t>There is a       	            and a      </a:t>
            </a:r>
            <a:r>
              <a:rPr lang="en-GB" sz="2000" b="1" dirty="0" smtClean="0">
                <a:solidFill>
                  <a:srgbClr val="FF0000"/>
                </a:solidFill>
              </a:rPr>
              <a:t>		</a:t>
            </a:r>
            <a:r>
              <a:rPr lang="en-GB" sz="2000" dirty="0" smtClean="0"/>
              <a:t>sector.</a:t>
            </a:r>
          </a:p>
          <a:p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257410" y="2624263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b="1" u="sng" dirty="0" smtClean="0"/>
              <a:t>Example</a:t>
            </a:r>
          </a:p>
          <a:p>
            <a:r>
              <a:rPr lang="en-GB" dirty="0" smtClean="0"/>
              <a:t>Find the area of the minor sector.</a:t>
            </a:r>
          </a:p>
        </p:txBody>
      </p:sp>
      <p:sp>
        <p:nvSpPr>
          <p:cNvPr id="5" name="Rectangle 4"/>
          <p:cNvSpPr/>
          <p:nvPr/>
        </p:nvSpPr>
        <p:spPr>
          <a:xfrm>
            <a:off x="3409620" y="332977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Step 1: Calculate the area of the whole circle</a:t>
            </a:r>
          </a:p>
          <a:p>
            <a:r>
              <a:rPr lang="en-GB" dirty="0" smtClean="0"/>
              <a:t>	A = πr</a:t>
            </a:r>
            <a:r>
              <a:rPr lang="en-GB" baseline="30000" dirty="0" smtClean="0"/>
              <a:t>2</a:t>
            </a:r>
          </a:p>
          <a:p>
            <a:r>
              <a:rPr lang="en-GB" baseline="30000" dirty="0" smtClean="0"/>
              <a:t>	</a:t>
            </a:r>
            <a:endParaRPr lang="en-GB" b="1" baseline="30000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09620" y="4765793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Step 2: Calculate the required fraction</a:t>
            </a:r>
          </a:p>
          <a:p>
            <a:endParaRPr lang="en-GB" dirty="0" smtClean="0"/>
          </a:p>
          <a:p>
            <a:r>
              <a:rPr lang="en-GB" dirty="0" smtClean="0"/>
              <a:t>Minor sector AOB = 	x 1017.36</a:t>
            </a:r>
          </a:p>
          <a:p>
            <a:r>
              <a:rPr lang="en-GB" dirty="0" smtClean="0"/>
              <a:t>		</a:t>
            </a:r>
          </a:p>
          <a:p>
            <a:r>
              <a:rPr lang="en-GB" dirty="0"/>
              <a:t>	</a:t>
            </a:r>
            <a:r>
              <a:rPr lang="en-GB" dirty="0" smtClean="0"/>
              <a:t>	 = </a:t>
            </a:r>
            <a:r>
              <a:rPr lang="en-GB" b="1" dirty="0" smtClean="0">
                <a:solidFill>
                  <a:srgbClr val="FF0000"/>
                </a:solidFill>
              </a:rPr>
              <a:t>	</a:t>
            </a:r>
            <a:r>
              <a:rPr lang="en-GB" dirty="0" smtClean="0"/>
              <a:t>             cm</a:t>
            </a:r>
            <a:r>
              <a:rPr lang="en-GB" baseline="30000" dirty="0" smtClean="0"/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3214022" y="6324946"/>
            <a:ext cx="5494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Note: For the major sector, multiply by the fraction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39143" y="6186446"/>
            <a:ext cx="554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smtClean="0"/>
              <a:t>       </a:t>
            </a:r>
          </a:p>
          <a:p>
            <a:r>
              <a:rPr lang="en-GB" dirty="0" smtClean="0"/>
              <a:t>360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610272" y="5227458"/>
            <a:ext cx="554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 smtClean="0"/>
              <a:t>       </a:t>
            </a:r>
          </a:p>
          <a:p>
            <a:r>
              <a:rPr lang="en-GB" dirty="0" smtClean="0"/>
              <a:t>360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882972" y="1023144"/>
            <a:ext cx="1320876" cy="35007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469481" y="1619313"/>
            <a:ext cx="1094407" cy="35007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487355" y="1619313"/>
            <a:ext cx="1320876" cy="35007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792533" y="2274187"/>
            <a:ext cx="1147619" cy="35007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656644" y="2274188"/>
            <a:ext cx="1411300" cy="35007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519972" y="3929936"/>
            <a:ext cx="2716324" cy="79520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484753" y="5187828"/>
            <a:ext cx="743432" cy="35007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159896" y="5848874"/>
            <a:ext cx="2292424" cy="35007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8035289" y="6151004"/>
            <a:ext cx="743432" cy="35007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1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87070"/>
            <a:ext cx="78541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u="sng" dirty="0" smtClean="0"/>
              <a:t>Finding the angle at the centre, given the arc length</a:t>
            </a:r>
          </a:p>
        </p:txBody>
      </p:sp>
      <p:sp>
        <p:nvSpPr>
          <p:cNvPr id="4" name="Rectangle 3"/>
          <p:cNvSpPr/>
          <p:nvPr/>
        </p:nvSpPr>
        <p:spPr>
          <a:xfrm>
            <a:off x="2324637" y="425796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Angle (x</a:t>
            </a:r>
            <a:r>
              <a:rPr lang="en-GB" baseline="30000" dirty="0" smtClean="0"/>
              <a:t>o</a:t>
            </a:r>
            <a:r>
              <a:rPr lang="en-GB" dirty="0" smtClean="0"/>
              <a:t>) =  </a:t>
            </a:r>
            <a:r>
              <a:rPr lang="en-GB" dirty="0"/>
              <a:t> </a:t>
            </a:r>
            <a:r>
              <a:rPr lang="en-GB" dirty="0" smtClean="0"/>
              <a:t>           		   x 360</a:t>
            </a:r>
            <a:r>
              <a:rPr lang="en-GB" baseline="30000" dirty="0" smtClean="0"/>
              <a:t>o</a:t>
            </a:r>
            <a:endParaRPr lang="en-GB" dirty="0" smtClean="0"/>
          </a:p>
          <a:p>
            <a:r>
              <a:rPr lang="en-GB" dirty="0" smtClean="0"/>
              <a:t>	</a:t>
            </a:r>
          </a:p>
        </p:txBody>
      </p:sp>
      <p:sp>
        <p:nvSpPr>
          <p:cNvPr id="8" name="Rectangle 7"/>
          <p:cNvSpPr/>
          <p:nvPr/>
        </p:nvSpPr>
        <p:spPr>
          <a:xfrm>
            <a:off x="1730991" y="1290231"/>
            <a:ext cx="54719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Rearrange the formula to find the angle at the centre</a:t>
            </a:r>
          </a:p>
          <a:p>
            <a:endParaRPr lang="en-GB" dirty="0" smtClean="0"/>
          </a:p>
          <a:p>
            <a:r>
              <a:rPr lang="en-GB" dirty="0" smtClean="0"/>
              <a:t>		x circumference </a:t>
            </a:r>
            <a:r>
              <a:rPr lang="en-GB" dirty="0"/>
              <a:t>= </a:t>
            </a:r>
            <a:r>
              <a:rPr lang="en-GB" dirty="0" smtClean="0"/>
              <a:t>arc </a:t>
            </a:r>
            <a:r>
              <a:rPr lang="en-GB" dirty="0"/>
              <a:t>length </a:t>
            </a:r>
            <a:endParaRPr lang="en-GB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545173" y="1751896"/>
            <a:ext cx="1063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a</a:t>
            </a:r>
            <a:r>
              <a:rPr lang="en-GB" u="sng" dirty="0" smtClean="0"/>
              <a:t>ngle (x</a:t>
            </a:r>
            <a:r>
              <a:rPr lang="en-GB" u="sng" baseline="30000" dirty="0" smtClean="0"/>
              <a:t>o</a:t>
            </a:r>
            <a:r>
              <a:rPr lang="en-GB" u="sng" dirty="0" smtClean="0"/>
              <a:t>)</a:t>
            </a:r>
          </a:p>
          <a:p>
            <a:r>
              <a:rPr lang="en-GB" dirty="0" smtClean="0"/>
              <a:t>    360</a:t>
            </a:r>
            <a:r>
              <a:rPr lang="en-GB" baseline="30000" dirty="0" smtClean="0"/>
              <a:t>o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679274" y="4113946"/>
            <a:ext cx="1487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/>
              <a:t> </a:t>
            </a:r>
            <a:r>
              <a:rPr lang="en-GB" u="sng" dirty="0" smtClean="0"/>
              <a:t>   arc length   </a:t>
            </a:r>
          </a:p>
          <a:p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85188" y="3068960"/>
            <a:ext cx="3912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angle </a:t>
            </a:r>
            <a:r>
              <a:rPr lang="en-GB" dirty="0"/>
              <a:t>(</a:t>
            </a:r>
            <a:r>
              <a:rPr lang="en-GB" dirty="0" smtClean="0"/>
              <a:t>x</a:t>
            </a:r>
            <a:r>
              <a:rPr lang="en-GB" baseline="30000" dirty="0" smtClean="0"/>
              <a:t>o</a:t>
            </a:r>
            <a:r>
              <a:rPr lang="en-GB" dirty="0" smtClean="0"/>
              <a:t>) x circumference </a:t>
            </a:r>
            <a:r>
              <a:rPr lang="en-GB" dirty="0"/>
              <a:t>= </a:t>
            </a:r>
            <a:r>
              <a:rPr lang="en-GB" dirty="0" smtClean="0"/>
              <a:t>arc length x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322827" y="3068960"/>
            <a:ext cx="1147619" cy="35007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679274" y="4438246"/>
            <a:ext cx="1468790" cy="35007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4747" y="3444200"/>
            <a:ext cx="4572000" cy="2031325"/>
            <a:chOff x="827584" y="4509120"/>
            <a:chExt cx="4572000" cy="2031325"/>
          </a:xfrm>
        </p:grpSpPr>
        <p:sp>
          <p:nvSpPr>
            <p:cNvPr id="3" name="Rectangle 2"/>
            <p:cNvSpPr/>
            <p:nvPr/>
          </p:nvSpPr>
          <p:spPr>
            <a:xfrm>
              <a:off x="827584" y="4509120"/>
              <a:ext cx="4572000" cy="203132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GB" dirty="0" smtClean="0"/>
                <a:t>Step 2: Find the angle at the centre (x</a:t>
              </a:r>
              <a:r>
                <a:rPr lang="en-GB" baseline="30000" dirty="0" smtClean="0"/>
                <a:t>o</a:t>
              </a:r>
              <a:r>
                <a:rPr lang="en-GB" dirty="0" smtClean="0"/>
                <a:t>) </a:t>
              </a:r>
            </a:p>
            <a:p>
              <a:endParaRPr lang="en-GB" dirty="0" smtClean="0"/>
            </a:p>
            <a:p>
              <a:endParaRPr lang="en-GB" dirty="0" smtClean="0"/>
            </a:p>
            <a:p>
              <a:endParaRPr lang="en-GB" dirty="0"/>
            </a:p>
            <a:p>
              <a:r>
                <a:rPr lang="en-GB" dirty="0" smtClean="0"/>
                <a:t>x</a:t>
              </a:r>
              <a:r>
                <a:rPr lang="en-GB" baseline="30000" dirty="0" smtClean="0"/>
                <a:t>o</a:t>
              </a:r>
              <a:r>
                <a:rPr lang="en-GB" dirty="0" smtClean="0"/>
                <a:t> =   _____  x 360</a:t>
              </a:r>
              <a:r>
                <a:rPr lang="en-GB" baseline="30000" dirty="0" smtClean="0"/>
                <a:t>o</a:t>
              </a:r>
            </a:p>
            <a:p>
              <a:endParaRPr lang="en-GB" dirty="0" smtClean="0"/>
            </a:p>
            <a:p>
              <a:r>
                <a:rPr lang="en-GB" dirty="0" smtClean="0"/>
                <a:t>x</a:t>
              </a:r>
              <a:r>
                <a:rPr lang="en-GB" baseline="30000" dirty="0" smtClean="0"/>
                <a:t>o</a:t>
              </a:r>
              <a:r>
                <a:rPr lang="en-GB" dirty="0" smtClean="0"/>
                <a:t> =</a:t>
              </a:r>
              <a:endParaRPr lang="en-GB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322266" y="5524782"/>
              <a:ext cx="95401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GB" b="1" u="sng" dirty="0" smtClean="0">
                <a:solidFill>
                  <a:srgbClr val="FF0000"/>
                </a:solidFill>
              </a:endParaRPr>
            </a:p>
            <a:p>
              <a:endParaRPr lang="en-GB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772744" y="1790051"/>
            <a:ext cx="31720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Step 1: Find the circumference</a:t>
            </a:r>
          </a:p>
          <a:p>
            <a:r>
              <a:rPr lang="en-GB" dirty="0" smtClean="0"/>
              <a:t>C = </a:t>
            </a:r>
            <a:r>
              <a:rPr lang="el-GR" dirty="0" smtClean="0"/>
              <a:t>π</a:t>
            </a:r>
            <a:r>
              <a:rPr lang="en-GB" dirty="0" smtClean="0"/>
              <a:t>d</a:t>
            </a:r>
          </a:p>
          <a:p>
            <a:r>
              <a:rPr lang="en-GB" dirty="0" smtClean="0"/>
              <a:t>   </a:t>
            </a:r>
            <a:endParaRPr lang="en-GB" b="1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404664"/>
            <a:ext cx="7272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u="sng" dirty="0" smtClean="0"/>
              <a:t>Example</a:t>
            </a:r>
          </a:p>
          <a:p>
            <a:r>
              <a:rPr lang="en-GB" dirty="0" smtClean="0"/>
              <a:t>If the arc length AB of a circle, radius 12cm, is 12.56cm, find the angle at the centre</a:t>
            </a:r>
          </a:p>
        </p:txBody>
      </p:sp>
      <p:sp>
        <p:nvSpPr>
          <p:cNvPr id="7" name="Rectangle 6"/>
          <p:cNvSpPr/>
          <p:nvPr/>
        </p:nvSpPr>
        <p:spPr>
          <a:xfrm>
            <a:off x="604747" y="391795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Angle (x</a:t>
            </a:r>
            <a:r>
              <a:rPr lang="en-GB" baseline="30000" dirty="0" smtClean="0"/>
              <a:t>o</a:t>
            </a:r>
            <a:r>
              <a:rPr lang="en-GB" dirty="0" smtClean="0"/>
              <a:t>) =  </a:t>
            </a:r>
            <a:r>
              <a:rPr lang="en-GB" dirty="0"/>
              <a:t> </a:t>
            </a:r>
            <a:r>
              <a:rPr lang="en-GB" dirty="0" smtClean="0"/>
              <a:t>           		   x 360</a:t>
            </a:r>
            <a:r>
              <a:rPr lang="en-GB" baseline="30000" dirty="0" smtClean="0"/>
              <a:t>o</a:t>
            </a:r>
            <a:endParaRPr lang="en-GB" dirty="0" smtClean="0"/>
          </a:p>
          <a:p>
            <a:r>
              <a:rPr lang="en-GB" dirty="0" smtClean="0"/>
              <a:t>	</a:t>
            </a:r>
          </a:p>
        </p:txBody>
      </p:sp>
      <p:sp>
        <p:nvSpPr>
          <p:cNvPr id="8" name="Rectangle 7"/>
          <p:cNvSpPr/>
          <p:nvPr/>
        </p:nvSpPr>
        <p:spPr>
          <a:xfrm>
            <a:off x="1959384" y="3773937"/>
            <a:ext cx="15753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/>
              <a:t> </a:t>
            </a:r>
            <a:r>
              <a:rPr lang="en-GB" u="sng" dirty="0" smtClean="0"/>
              <a:t>   arc length   </a:t>
            </a:r>
          </a:p>
          <a:p>
            <a:r>
              <a:rPr lang="en-GB" dirty="0" smtClean="0"/>
              <a:t>circumference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517673"/>
            <a:ext cx="2857500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905828" y="2413413"/>
            <a:ext cx="2802076" cy="799563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84189" y="4461796"/>
            <a:ext cx="751508" cy="119945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298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87070"/>
            <a:ext cx="8347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u="sng" dirty="0" smtClean="0"/>
              <a:t>Finding the angle at the centre, given the sector area</a:t>
            </a:r>
          </a:p>
        </p:txBody>
      </p:sp>
      <p:sp>
        <p:nvSpPr>
          <p:cNvPr id="3" name="Rectangle 2"/>
          <p:cNvSpPr/>
          <p:nvPr/>
        </p:nvSpPr>
        <p:spPr>
          <a:xfrm>
            <a:off x="1730991" y="1290231"/>
            <a:ext cx="54719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Rearrange the formula to find the angle at the centre</a:t>
            </a:r>
          </a:p>
          <a:p>
            <a:endParaRPr lang="en-GB" dirty="0" smtClean="0"/>
          </a:p>
          <a:p>
            <a:r>
              <a:rPr lang="en-GB" dirty="0" smtClean="0"/>
              <a:t>		x total area = sector area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45173" y="1751896"/>
            <a:ext cx="1063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/>
              <a:t>a</a:t>
            </a:r>
            <a:r>
              <a:rPr lang="en-GB" u="sng" dirty="0" smtClean="0"/>
              <a:t>ngle (x</a:t>
            </a:r>
            <a:r>
              <a:rPr lang="en-GB" u="sng" baseline="30000" dirty="0" smtClean="0"/>
              <a:t>o</a:t>
            </a:r>
            <a:r>
              <a:rPr lang="en-GB" u="sng" dirty="0" smtClean="0"/>
              <a:t>)</a:t>
            </a:r>
          </a:p>
          <a:p>
            <a:r>
              <a:rPr lang="en-GB" dirty="0" smtClean="0"/>
              <a:t>    360</a:t>
            </a:r>
            <a:r>
              <a:rPr lang="en-GB" baseline="30000" dirty="0" smtClean="0"/>
              <a:t>o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429541" y="2831068"/>
            <a:ext cx="3589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angle (</a:t>
            </a:r>
            <a:r>
              <a:rPr lang="en-GB" dirty="0" smtClean="0"/>
              <a:t>x</a:t>
            </a:r>
            <a:r>
              <a:rPr lang="en-GB" baseline="30000" dirty="0" smtClean="0"/>
              <a:t>o</a:t>
            </a:r>
            <a:r>
              <a:rPr lang="en-GB" dirty="0" smtClean="0"/>
              <a:t>) x </a:t>
            </a:r>
            <a:r>
              <a:rPr lang="en-GB" dirty="0"/>
              <a:t>total area = sector </a:t>
            </a:r>
            <a:r>
              <a:rPr lang="en-GB" dirty="0" smtClean="0"/>
              <a:t>area x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5173" y="3933056"/>
            <a:ext cx="3579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Angle (x</a:t>
            </a:r>
            <a:r>
              <a:rPr lang="en-GB" baseline="30000" dirty="0"/>
              <a:t>o</a:t>
            </a:r>
            <a:r>
              <a:rPr lang="en-GB" dirty="0" smtClean="0"/>
              <a:t>) = 		x 360</a:t>
            </a:r>
            <a:r>
              <a:rPr lang="en-GB" baseline="30000" dirty="0" smtClean="0"/>
              <a:t>o</a:t>
            </a:r>
            <a:endParaRPr lang="en-GB" baseline="30000" dirty="0"/>
          </a:p>
        </p:txBody>
      </p:sp>
      <p:sp>
        <p:nvSpPr>
          <p:cNvPr id="7" name="Rectangle 6"/>
          <p:cNvSpPr/>
          <p:nvPr/>
        </p:nvSpPr>
        <p:spPr>
          <a:xfrm>
            <a:off x="3930061" y="3794556"/>
            <a:ext cx="12309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/>
              <a:t>sector </a:t>
            </a:r>
            <a:r>
              <a:rPr lang="en-GB" u="sng" dirty="0" smtClean="0"/>
              <a:t>area</a:t>
            </a:r>
          </a:p>
          <a:p>
            <a:r>
              <a:rPr lang="en-GB" dirty="0" smtClean="0"/>
              <a:t>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28827" y="2831068"/>
            <a:ext cx="1147619" cy="35007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971740" y="4127350"/>
            <a:ext cx="1147619" cy="35007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624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5918" y="335759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Step 2: Find the angle at the centre (x</a:t>
            </a:r>
            <a:r>
              <a:rPr lang="en-GB" baseline="30000" dirty="0" smtClean="0"/>
              <a:t>o</a:t>
            </a:r>
            <a:r>
              <a:rPr lang="en-GB" dirty="0" smtClean="0"/>
              <a:t>)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x</a:t>
            </a:r>
            <a:r>
              <a:rPr lang="en-GB" baseline="30000" dirty="0" smtClean="0"/>
              <a:t>o</a:t>
            </a:r>
            <a:r>
              <a:rPr lang="en-GB" dirty="0" smtClean="0"/>
              <a:t> =    ______          x 360</a:t>
            </a:r>
            <a:r>
              <a:rPr lang="en-GB" baseline="30000" dirty="0" smtClean="0"/>
              <a:t>o</a:t>
            </a:r>
          </a:p>
          <a:p>
            <a:endParaRPr lang="en-GB" dirty="0" smtClean="0"/>
          </a:p>
          <a:p>
            <a:r>
              <a:rPr lang="en-GB" dirty="0" smtClean="0"/>
              <a:t>x</a:t>
            </a:r>
            <a:r>
              <a:rPr lang="en-GB" baseline="30000" dirty="0" smtClean="0"/>
              <a:t>o</a:t>
            </a:r>
            <a:r>
              <a:rPr lang="en-GB" dirty="0" smtClean="0"/>
              <a:t> =</a:t>
            </a:r>
            <a:endParaRPr lang="en-GB" b="1" dirty="0" smtClean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3915" y="1703445"/>
            <a:ext cx="31720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Step 1: Find the total area</a:t>
            </a:r>
          </a:p>
          <a:p>
            <a:r>
              <a:rPr lang="en-GB" dirty="0"/>
              <a:t>A</a:t>
            </a:r>
            <a:r>
              <a:rPr lang="en-GB" dirty="0" smtClean="0"/>
              <a:t> = </a:t>
            </a:r>
            <a:r>
              <a:rPr lang="el-GR" dirty="0" smtClean="0"/>
              <a:t>π</a:t>
            </a:r>
            <a:r>
              <a:rPr lang="en-GB" dirty="0" smtClean="0"/>
              <a:t>r</a:t>
            </a:r>
            <a:r>
              <a:rPr lang="en-GB" baseline="30000" dirty="0" smtClean="0"/>
              <a:t>2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539552" y="404664"/>
            <a:ext cx="7272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u="sng" dirty="0" smtClean="0"/>
              <a:t>Example</a:t>
            </a:r>
          </a:p>
          <a:p>
            <a:r>
              <a:rPr lang="en-GB" dirty="0" smtClean="0"/>
              <a:t>Find the angle at the centre, given that the area of the minor sector AOB is 75.36cm</a:t>
            </a:r>
            <a:r>
              <a:rPr lang="en-GB" baseline="30000" dirty="0" smtClean="0"/>
              <a:t>2 </a:t>
            </a:r>
            <a:r>
              <a:rPr lang="en-GB" dirty="0" smtClean="0"/>
              <a:t>and the radius is 12cm.</a:t>
            </a:r>
          </a:p>
        </p:txBody>
      </p:sp>
      <p:sp>
        <p:nvSpPr>
          <p:cNvPr id="7" name="Rectangle 6"/>
          <p:cNvSpPr/>
          <p:nvPr/>
        </p:nvSpPr>
        <p:spPr>
          <a:xfrm>
            <a:off x="835918" y="383134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Angle (x</a:t>
            </a:r>
            <a:r>
              <a:rPr lang="en-GB" baseline="30000" dirty="0" smtClean="0"/>
              <a:t>o</a:t>
            </a:r>
            <a:r>
              <a:rPr lang="en-GB" dirty="0" smtClean="0"/>
              <a:t>) =  </a:t>
            </a:r>
            <a:r>
              <a:rPr lang="en-GB" dirty="0"/>
              <a:t> </a:t>
            </a:r>
            <a:r>
              <a:rPr lang="en-GB" dirty="0" smtClean="0"/>
              <a:t>           		   x 360</a:t>
            </a:r>
            <a:r>
              <a:rPr lang="en-GB" baseline="30000" dirty="0" smtClean="0"/>
              <a:t>o</a:t>
            </a:r>
            <a:endParaRPr lang="en-GB" dirty="0" smtClean="0"/>
          </a:p>
          <a:p>
            <a:r>
              <a:rPr lang="en-GB" dirty="0" smtClean="0"/>
              <a:t>	</a:t>
            </a:r>
          </a:p>
        </p:txBody>
      </p:sp>
      <p:sp>
        <p:nvSpPr>
          <p:cNvPr id="8" name="Rectangle 7"/>
          <p:cNvSpPr/>
          <p:nvPr/>
        </p:nvSpPr>
        <p:spPr>
          <a:xfrm>
            <a:off x="2190555" y="3687331"/>
            <a:ext cx="12838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 smtClean="0"/>
              <a:t>sector area </a:t>
            </a:r>
          </a:p>
          <a:p>
            <a:r>
              <a:rPr lang="en-GB" dirty="0" smtClean="0"/>
              <a:t> total area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975" y="1747713"/>
            <a:ext cx="3000375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116465" y="2303609"/>
            <a:ext cx="2519431" cy="981375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311593" y="4373256"/>
            <a:ext cx="1278342" cy="1015663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20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1247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3808" y="188640"/>
            <a:ext cx="3102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u="sng" dirty="0"/>
              <a:t>Circles - A reminder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942" y="711859"/>
            <a:ext cx="4524375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45023"/>
            <a:ext cx="3352800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414" y="3645023"/>
            <a:ext cx="441007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75656" y="4077072"/>
            <a:ext cx="11926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π x radius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πr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</a:p>
          <a:p>
            <a:endParaRPr lang="en-GB" b="1" baseline="30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71387" y="4169404"/>
            <a:ext cx="1398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π x diameter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πd</a:t>
            </a:r>
            <a:endParaRPr lang="en-GB" b="1" baseline="30000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923928" y="1268760"/>
            <a:ext cx="720080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851920" y="2050121"/>
            <a:ext cx="100811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3347864" y="2420888"/>
            <a:ext cx="1512168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72" t="39977" r="20516" b="34165"/>
          <a:stretch/>
        </p:blipFill>
        <p:spPr bwMode="auto">
          <a:xfrm>
            <a:off x="4788024" y="2795635"/>
            <a:ext cx="1034472" cy="258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242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800</Words>
  <Application>Microsoft Office PowerPoint</Application>
  <PresentationFormat>On-screen Show (4:3)</PresentationFormat>
  <Paragraphs>244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ShepherdV1</dc:creator>
  <cp:lastModifiedBy>ShepherdV1</cp:lastModifiedBy>
  <cp:revision>24</cp:revision>
  <cp:lastPrinted>2013-11-01T10:33:57Z</cp:lastPrinted>
  <dcterms:created xsi:type="dcterms:W3CDTF">2013-09-19T08:53:54Z</dcterms:created>
  <dcterms:modified xsi:type="dcterms:W3CDTF">2013-11-01T10:34:00Z</dcterms:modified>
</cp:coreProperties>
</file>