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5646-7A5A-446E-8A8B-00BE42B532DB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828F2-655A-433F-9666-AE6E2F78F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0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9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19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0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0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9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5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9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6D44-C049-496B-B383-86CD46F2B315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FAC7-5685-487A-A8DA-4163FEA07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812" y="908720"/>
            <a:ext cx="5398368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Equations of a straight line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2655" y="342900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y = mx + c to find the equation of a straight line, given the y-intercept and the gradient</a:t>
            </a:r>
            <a:r>
              <a:rPr lang="en-GB" dirty="0">
                <a:latin typeface="Comic Sans MS" pitchFamily="66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2655" y="5229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</a:t>
            </a:r>
            <a:r>
              <a:rPr lang="en-GB" dirty="0">
                <a:latin typeface="Comic Sans MS" pitchFamily="66" charset="0"/>
              </a:rPr>
              <a:t>functional </a:t>
            </a:r>
            <a:r>
              <a:rPr lang="en-GB" dirty="0" smtClean="0">
                <a:latin typeface="Comic Sans MS" pitchFamily="66" charset="0"/>
              </a:rPr>
              <a:t>notation f(x)</a:t>
            </a:r>
            <a:r>
              <a:rPr lang="en-GB" dirty="0">
                <a:latin typeface="Comic Sans MS" pitchFamily="66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2655" y="222867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…identify </a:t>
            </a:r>
            <a:r>
              <a:rPr lang="en-GB" dirty="0">
                <a:latin typeface="Comic Sans MS" pitchFamily="66" charset="0"/>
              </a:rPr>
              <a:t>gradient and </a:t>
            </a:r>
            <a:r>
              <a:rPr lang="en-GB" i="1" dirty="0">
                <a:latin typeface="Comic Sans MS" pitchFamily="66" charset="0"/>
              </a:rPr>
              <a:t>y</a:t>
            </a:r>
            <a:r>
              <a:rPr lang="en-GB" dirty="0">
                <a:latin typeface="Comic Sans MS" pitchFamily="66" charset="0"/>
              </a:rPr>
              <a:t>-intercept </a:t>
            </a:r>
            <a:r>
              <a:rPr lang="en-GB" dirty="0" smtClean="0">
                <a:latin typeface="Comic Sans MS" pitchFamily="66" charset="0"/>
              </a:rPr>
              <a:t>from y = mx + c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1103368"/>
            <a:ext cx="248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(given the gradient)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5742" y="2832657"/>
            <a:ext cx="7266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…identify </a:t>
            </a:r>
            <a:r>
              <a:rPr lang="en-GB" dirty="0">
                <a:latin typeface="Comic Sans MS" pitchFamily="66" charset="0"/>
              </a:rPr>
              <a:t>gradient and </a:t>
            </a:r>
            <a:r>
              <a:rPr lang="en-GB" dirty="0" smtClean="0">
                <a:latin typeface="Comic Sans MS" pitchFamily="66" charset="0"/>
              </a:rPr>
              <a:t>a point on the line </a:t>
            </a:r>
            <a:r>
              <a:rPr lang="en-GB" dirty="0">
                <a:latin typeface="Comic Sans MS" pitchFamily="66" charset="0"/>
              </a:rPr>
              <a:t>from </a:t>
            </a:r>
            <a:r>
              <a:rPr lang="en-GB" dirty="0" smtClean="0">
                <a:latin typeface="Comic Sans MS" pitchFamily="66" charset="0"/>
              </a:rPr>
              <a:t>y - b </a:t>
            </a:r>
            <a:r>
              <a:rPr lang="en-GB" dirty="0">
                <a:latin typeface="Comic Sans MS" pitchFamily="66" charset="0"/>
              </a:rPr>
              <a:t>= </a:t>
            </a:r>
            <a:r>
              <a:rPr lang="en-GB" dirty="0" smtClean="0">
                <a:latin typeface="Comic Sans MS" pitchFamily="66" charset="0"/>
              </a:rPr>
              <a:t>m(x – a)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622655" y="4293096"/>
            <a:ext cx="6477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y – b = m(x – a) to </a:t>
            </a:r>
            <a:r>
              <a:rPr lang="en-GB" dirty="0">
                <a:latin typeface="Comic Sans MS" pitchFamily="66" charset="0"/>
              </a:rPr>
              <a:t>find the equation of a straight line, given one point and the </a:t>
            </a:r>
            <a:r>
              <a:rPr lang="en-GB" dirty="0" smtClean="0">
                <a:latin typeface="Comic Sans MS" pitchFamily="66" charset="0"/>
              </a:rPr>
              <a:t>gradient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2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y = mx + c to find the equation of a straight line, given the y-intercept and the gradient	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116" y="6309320"/>
            <a:ext cx="4919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Note: Parallel </a:t>
            </a:r>
            <a:r>
              <a:rPr lang="en-GB" dirty="0"/>
              <a:t>lines always have the same gradient.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299" y="3764383"/>
            <a:ext cx="76640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line with gradient 5 through (0, 6) has the equation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line with gradient -2 through (0, 0) has the </a:t>
            </a:r>
            <a:r>
              <a:rPr lang="en-GB" dirty="0" smtClean="0"/>
              <a:t>equation</a:t>
            </a:r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line with gradient -1 through (0, -2) has the </a:t>
            </a:r>
            <a:r>
              <a:rPr lang="en-GB" dirty="0" smtClean="0"/>
              <a:t>equation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43867" y="1121245"/>
            <a:ext cx="3361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y = mx + c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87824" y="1898830"/>
            <a:ext cx="1107497" cy="469781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205685" y="1772816"/>
            <a:ext cx="598563" cy="396044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321433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828126" y="2171384"/>
            <a:ext cx="280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c stands for the y-intercept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6742" y="2506099"/>
            <a:ext cx="2410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The point where the line cuts the y-axis.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93" y="3320960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299" y="2678186"/>
            <a:ext cx="5888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Insert the gradient and y-intercept into the equation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Tidy up the equation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790862" y="5948167"/>
            <a:ext cx="1441370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33439" y="4830702"/>
            <a:ext cx="1142817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709675" y="4281545"/>
            <a:ext cx="132902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620551" y="3759813"/>
            <a:ext cx="1255705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44203" y="5392979"/>
            <a:ext cx="152184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6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y – b = m(x – a) to find the equation of a straight line, given one point and the gradient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000" y="1243214"/>
            <a:ext cx="4951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y</a:t>
            </a:r>
            <a:r>
              <a:rPr lang="en-GB" sz="5400" dirty="0" smtClean="0">
                <a:latin typeface="Comic Sans MS" pitchFamily="66" charset="0"/>
              </a:rPr>
              <a:t> - b = m(x – a)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547295" y="2011048"/>
            <a:ext cx="0" cy="481848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347496" y="2011048"/>
            <a:ext cx="312736" cy="40741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84193" y="2492896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48748" y="2127681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a stands for the </a:t>
            </a:r>
          </a:p>
          <a:p>
            <a:pPr algn="r"/>
            <a:r>
              <a:rPr lang="en-GB" dirty="0" smtClean="0"/>
              <a:t>x-coordinate of any point on the 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377" y="3789040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0784" y="2127681"/>
            <a:ext cx="2026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 stands for the </a:t>
            </a:r>
          </a:p>
          <a:p>
            <a:r>
              <a:rPr lang="en-GB" dirty="0" smtClean="0"/>
              <a:t>y-coordinate of any point on the line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11760" y="2011048"/>
            <a:ext cx="689842" cy="36004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2591" y="3142709"/>
            <a:ext cx="6331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Insert the gradient and coordinate (a, b) into the equation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Tidy up the equation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40377" y="4137834"/>
            <a:ext cx="6462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gradient </a:t>
            </a:r>
            <a:r>
              <a:rPr lang="en-GB" dirty="0" smtClean="0"/>
              <a:t>6 </a:t>
            </a:r>
            <a:r>
              <a:rPr lang="en-GB" dirty="0"/>
              <a:t>through </a:t>
            </a:r>
            <a:r>
              <a:rPr lang="en-GB" dirty="0" smtClean="0"/>
              <a:t>(2, 3) </a:t>
            </a:r>
            <a:r>
              <a:rPr lang="en-GB" dirty="0"/>
              <a:t>has the equation </a:t>
            </a:r>
          </a:p>
          <a:p>
            <a:endParaRPr lang="en-GB" dirty="0"/>
          </a:p>
          <a:p>
            <a:r>
              <a:rPr lang="en-GB" dirty="0"/>
              <a:t>The line with gradient </a:t>
            </a:r>
            <a:r>
              <a:rPr lang="en-GB" dirty="0" smtClean="0"/>
              <a:t>-7 </a:t>
            </a:r>
            <a:r>
              <a:rPr lang="en-GB" dirty="0"/>
              <a:t>through </a:t>
            </a:r>
            <a:r>
              <a:rPr lang="en-GB" dirty="0" smtClean="0"/>
              <a:t>(5, </a:t>
            </a:r>
            <a:r>
              <a:rPr lang="en-GB" dirty="0"/>
              <a:t>0) has the equation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line with gradient </a:t>
            </a:r>
            <a:r>
              <a:rPr lang="en-GB" dirty="0" smtClean="0"/>
              <a:t>-3 </a:t>
            </a:r>
            <a:r>
              <a:rPr lang="en-GB" dirty="0"/>
              <a:t>through </a:t>
            </a:r>
            <a:r>
              <a:rPr lang="en-GB" dirty="0" smtClean="0"/>
              <a:t>(-6, -2) </a:t>
            </a:r>
            <a:r>
              <a:rPr lang="en-GB" dirty="0"/>
              <a:t>has the equation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33439" y="4675440"/>
            <a:ext cx="1640300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44203" y="5237717"/>
            <a:ext cx="1276069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633802" y="4108484"/>
            <a:ext cx="152184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57867" y="5800136"/>
            <a:ext cx="208885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57867" y="6392064"/>
            <a:ext cx="161587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2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functional notation f(x)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852936"/>
            <a:ext cx="2618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Examples</a:t>
            </a:r>
          </a:p>
          <a:p>
            <a:r>
              <a:rPr lang="en-GB" dirty="0" smtClean="0"/>
              <a:t>For y = 5x + 7, find y if x=1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795" y="859264"/>
            <a:ext cx="80246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value of y is dependent on x, so y is a function of x, which can be written as f(x) (said f of x)</a:t>
            </a:r>
          </a:p>
          <a:p>
            <a:endParaRPr lang="en-GB" dirty="0" smtClean="0"/>
          </a:p>
          <a:p>
            <a:r>
              <a:rPr lang="en-GB" dirty="0" smtClean="0"/>
              <a:t>This notation allows for multiple functions to be discussed without confusion by using different letters for each, e.g. f(x), g(x), h(x),…</a:t>
            </a:r>
          </a:p>
          <a:p>
            <a:endParaRPr lang="en-GB" dirty="0" smtClean="0"/>
          </a:p>
          <a:p>
            <a:r>
              <a:rPr lang="en-GB" dirty="0" smtClean="0"/>
              <a:t>It is also used to show what value requires substitution into the function.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180371" y="3244334"/>
            <a:ext cx="2488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For f(x</a:t>
            </a:r>
            <a:r>
              <a:rPr lang="en-GB" dirty="0"/>
              <a:t>) = 5x + </a:t>
            </a:r>
            <a:r>
              <a:rPr lang="en-GB" dirty="0" smtClean="0"/>
              <a:t>7, find f(1)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552" y="4683317"/>
            <a:ext cx="2688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For y = 5x + 7, find y if x=-2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0371" y="4536996"/>
            <a:ext cx="2558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For f(x) = 5x + 7, find f(-2)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52435" y="3597876"/>
            <a:ext cx="1907397" cy="7302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61706" y="5139418"/>
            <a:ext cx="1998126" cy="7378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15332" y="3681795"/>
            <a:ext cx="1964980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579762" y="5030030"/>
            <a:ext cx="2088854" cy="7145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8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…identify gradient and </a:t>
            </a:r>
            <a:r>
              <a:rPr lang="en-GB" sz="2800" i="1" dirty="0">
                <a:latin typeface="Comic Sans MS" pitchFamily="66" charset="0"/>
              </a:rPr>
              <a:t>y</a:t>
            </a:r>
            <a:r>
              <a:rPr lang="en-GB" sz="2800" dirty="0">
                <a:latin typeface="Comic Sans MS" pitchFamily="66" charset="0"/>
              </a:rPr>
              <a:t>-intercept from y = mx +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5087" y="856259"/>
            <a:ext cx="3361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y = mx + c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31640" y="1628800"/>
            <a:ext cx="2736304" cy="108012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84168" y="1628800"/>
            <a:ext cx="1440160" cy="108012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94" y="2782669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828126" y="2775895"/>
            <a:ext cx="280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c stands for the y-intercept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66742" y="3113084"/>
            <a:ext cx="2410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The point where the line cuts the y-axis.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94" y="3949607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3646" y="4318939"/>
            <a:ext cx="8478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the equation  y  = </a:t>
            </a:r>
            <a:r>
              <a:rPr lang="en-GB" dirty="0" smtClean="0"/>
              <a:t>- 2 + </a:t>
            </a:r>
            <a:r>
              <a:rPr lang="en-GB" dirty="0"/>
              <a:t>½x </a:t>
            </a:r>
            <a:r>
              <a:rPr lang="en-GB" dirty="0" smtClean="0"/>
              <a:t> </a:t>
            </a:r>
            <a:r>
              <a:rPr lang="en-GB" dirty="0"/>
              <a:t>has gradient </a:t>
            </a:r>
            <a:r>
              <a:rPr lang="en-GB" dirty="0" smtClean="0"/>
              <a:t>	   and </a:t>
            </a:r>
            <a:r>
              <a:rPr lang="en-GB" dirty="0"/>
              <a:t>passes </a:t>
            </a:r>
            <a:r>
              <a:rPr lang="en-GB" dirty="0" smtClean="0"/>
              <a:t>through	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82311" y="5604058"/>
            <a:ext cx="8179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The line with the equation  y  =  5 has gradient </a:t>
            </a:r>
            <a:r>
              <a:rPr lang="en-GB" dirty="0" smtClean="0"/>
              <a:t>		and </a:t>
            </a:r>
            <a:r>
              <a:rPr lang="en-GB" dirty="0"/>
              <a:t>passes </a:t>
            </a:r>
            <a:r>
              <a:rPr lang="en-GB" dirty="0" smtClean="0"/>
              <a:t>through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353587" y="560405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79142" y="5604058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(0, 5)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89281" y="5604058"/>
            <a:ext cx="100811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986779" y="5572700"/>
            <a:ext cx="96294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04337" y="433966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½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098673" y="4339660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(0, -2)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469112" y="4308302"/>
            <a:ext cx="61505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8049462" y="4320582"/>
            <a:ext cx="96294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228694" y="3303276"/>
            <a:ext cx="534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rewrite the equation in the form y = mx + c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read off the gradient (m) and the y-intercept (c)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059832" y="4688271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= ½x - 2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11918" y="6060727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= 0x + 5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86686" y="4693797"/>
            <a:ext cx="1293097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59832" y="6036106"/>
            <a:ext cx="1276221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4627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300" dirty="0">
                <a:latin typeface="Comic Sans MS" pitchFamily="66" charset="0"/>
              </a:rPr>
              <a:t>…identify gradient and </a:t>
            </a:r>
            <a:r>
              <a:rPr lang="en-GB" sz="2300" dirty="0" smtClean="0">
                <a:latin typeface="Comic Sans MS" pitchFamily="66" charset="0"/>
              </a:rPr>
              <a:t>a point on the line </a:t>
            </a:r>
            <a:r>
              <a:rPr lang="en-GB" sz="2300" dirty="0">
                <a:latin typeface="Comic Sans MS" pitchFamily="66" charset="0"/>
              </a:rPr>
              <a:t>from y - b = m(x – a)</a:t>
            </a:r>
            <a:endParaRPr lang="en-GB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739386"/>
            <a:ext cx="4951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y</a:t>
            </a:r>
            <a:r>
              <a:rPr lang="en-GB" sz="5400" dirty="0" smtClean="0">
                <a:latin typeface="Comic Sans MS" pitchFamily="66" charset="0"/>
              </a:rPr>
              <a:t> - b = m(x – a)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49350" y="1507220"/>
            <a:ext cx="222649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372200" y="1507220"/>
            <a:ext cx="360040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25476" y="2266260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72200" y="1914630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a stands for the </a:t>
            </a:r>
          </a:p>
          <a:p>
            <a:pPr algn="r"/>
            <a:r>
              <a:rPr lang="en-GB" dirty="0" smtClean="0"/>
              <a:t>x-coordinate of any point on the 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94" y="3949607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3646" y="4318939"/>
            <a:ext cx="8478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the equation  y  </a:t>
            </a:r>
            <a:r>
              <a:rPr lang="en-GB" dirty="0" smtClean="0"/>
              <a:t>- 6 = 4(x – 7) </a:t>
            </a:r>
            <a:r>
              <a:rPr lang="en-GB" dirty="0"/>
              <a:t>has gradient </a:t>
            </a:r>
            <a:r>
              <a:rPr lang="en-GB" dirty="0" smtClean="0"/>
              <a:t>	   and </a:t>
            </a:r>
            <a:r>
              <a:rPr lang="en-GB" dirty="0"/>
              <a:t>passes </a:t>
            </a:r>
            <a:r>
              <a:rPr lang="en-GB" dirty="0" smtClean="0"/>
              <a:t>through	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3646" y="4931612"/>
            <a:ext cx="8179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The line with the equation  y  </a:t>
            </a:r>
            <a:r>
              <a:rPr lang="en-GB" dirty="0" smtClean="0"/>
              <a:t>+ 3 = -2(x – 5) has </a:t>
            </a:r>
            <a:r>
              <a:rPr lang="en-GB" dirty="0"/>
              <a:t>gradient </a:t>
            </a:r>
            <a:r>
              <a:rPr lang="en-GB" dirty="0" smtClean="0"/>
              <a:t>	      and </a:t>
            </a:r>
            <a:r>
              <a:rPr lang="en-GB" dirty="0"/>
              <a:t>passes </a:t>
            </a:r>
            <a:r>
              <a:rPr lang="en-GB" dirty="0" smtClean="0"/>
              <a:t>through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838211" y="492253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46763" y="4931612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(5, -3)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8211" y="4910512"/>
            <a:ext cx="372218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72399" y="4891180"/>
            <a:ext cx="720081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693408" y="43396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49462" y="4320582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(7, 6)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93408" y="4308302"/>
            <a:ext cx="390759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107391" y="4320582"/>
            <a:ext cx="61222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28694" y="3303276"/>
            <a:ext cx="8119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rewrite the equation in the form y - b = m(x – a)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read off the gradient (m) and the point (</a:t>
            </a:r>
            <a:r>
              <a:rPr lang="en-GB" dirty="0" err="1" smtClean="0"/>
              <a:t>a,b</a:t>
            </a:r>
            <a:r>
              <a:rPr lang="en-GB" dirty="0" smtClean="0"/>
              <a:t>), taking care with negative values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4143" y="1989261"/>
            <a:ext cx="2026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 stands for the </a:t>
            </a:r>
          </a:p>
          <a:p>
            <a:r>
              <a:rPr lang="en-GB" dirty="0" smtClean="0"/>
              <a:t>y-coordinate of any point on the line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339752" y="1507220"/>
            <a:ext cx="786554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96191" y="536829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– (-3) = -2(x – 5)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96190" y="5363660"/>
            <a:ext cx="1824425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y = mx + c to find the equation of a straight line, given the y-intercept and the gradient	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116" y="6309320"/>
            <a:ext cx="4919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Note: Parallel </a:t>
            </a:r>
            <a:r>
              <a:rPr lang="en-GB" dirty="0"/>
              <a:t>lines always have the same gradient.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299" y="3764383"/>
            <a:ext cx="76640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line with gradient 5 through (0, 6) has the equation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line with gradient -2 through (0, 0) has the </a:t>
            </a:r>
            <a:r>
              <a:rPr lang="en-GB" dirty="0" smtClean="0"/>
              <a:t>equation</a:t>
            </a:r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line with gradient -1 through (0, -2) has the </a:t>
            </a:r>
            <a:r>
              <a:rPr lang="en-GB" dirty="0" smtClean="0"/>
              <a:t>equation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43867" y="1121245"/>
            <a:ext cx="3361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y = mx + c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87824" y="1898830"/>
            <a:ext cx="1107497" cy="469781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205685" y="1772816"/>
            <a:ext cx="598563" cy="396044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321433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828126" y="2171384"/>
            <a:ext cx="280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c stands for the y-intercept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6742" y="2506099"/>
            <a:ext cx="2410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The point where the line cuts the y-axis.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93" y="3320960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299" y="2678186"/>
            <a:ext cx="5888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Insert the gradient and y-intercept into the equation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Tidy up the equation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640847" y="3791171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 =  5x + 6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26344" y="489215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 =  -2x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33439" y="4312903"/>
            <a:ext cx="130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 =  -</a:t>
            </a:r>
            <a:r>
              <a:rPr lang="en-GB" b="1" dirty="0" smtClean="0">
                <a:solidFill>
                  <a:srgbClr val="FF0000"/>
                </a:solidFill>
              </a:rPr>
              <a:t>2x + 0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28126" y="5939988"/>
            <a:ext cx="1135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 =  -x –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18214" y="5424337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 =  -x </a:t>
            </a:r>
            <a:r>
              <a:rPr lang="en-GB" b="1" dirty="0" smtClean="0">
                <a:solidFill>
                  <a:srgbClr val="FF0000"/>
                </a:solidFill>
              </a:rPr>
              <a:t> + (–2)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0862" y="5948167"/>
            <a:ext cx="1441370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33439" y="4830702"/>
            <a:ext cx="1142817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709675" y="4281545"/>
            <a:ext cx="132902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620551" y="3759813"/>
            <a:ext cx="1255705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44203" y="5392979"/>
            <a:ext cx="152184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y – b = m(x – a) to find the equation of a straight line, given one point and the gradient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000" y="1243214"/>
            <a:ext cx="4951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y</a:t>
            </a:r>
            <a:r>
              <a:rPr lang="en-GB" sz="5400" dirty="0" smtClean="0">
                <a:latin typeface="Comic Sans MS" pitchFamily="66" charset="0"/>
              </a:rPr>
              <a:t> - b = m(x – a)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547295" y="2011048"/>
            <a:ext cx="0" cy="481848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347496" y="2011048"/>
            <a:ext cx="312736" cy="40741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84193" y="2492896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48748" y="2127681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a stands for the </a:t>
            </a:r>
          </a:p>
          <a:p>
            <a:pPr algn="r"/>
            <a:r>
              <a:rPr lang="en-GB" dirty="0" smtClean="0"/>
              <a:t>x-coordinate of any point on the 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377" y="3789040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0784" y="2127681"/>
            <a:ext cx="2026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 stands for the </a:t>
            </a:r>
          </a:p>
          <a:p>
            <a:r>
              <a:rPr lang="en-GB" dirty="0" smtClean="0"/>
              <a:t>y-coordinate of any point on the line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11760" y="2011048"/>
            <a:ext cx="689842" cy="36004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2591" y="3142709"/>
            <a:ext cx="6331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Insert the gradient and coordinate (a, b) into the equation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Tidy up the equation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40377" y="4137834"/>
            <a:ext cx="6462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gradient </a:t>
            </a:r>
            <a:r>
              <a:rPr lang="en-GB" dirty="0" smtClean="0"/>
              <a:t>6 </a:t>
            </a:r>
            <a:r>
              <a:rPr lang="en-GB" dirty="0"/>
              <a:t>through </a:t>
            </a:r>
            <a:r>
              <a:rPr lang="en-GB" dirty="0" smtClean="0"/>
              <a:t>(2, 3) </a:t>
            </a:r>
            <a:r>
              <a:rPr lang="en-GB" dirty="0"/>
              <a:t>has the equation </a:t>
            </a:r>
          </a:p>
          <a:p>
            <a:endParaRPr lang="en-GB" dirty="0"/>
          </a:p>
          <a:p>
            <a:r>
              <a:rPr lang="en-GB" dirty="0"/>
              <a:t>The line with gradient </a:t>
            </a:r>
            <a:r>
              <a:rPr lang="en-GB" dirty="0" smtClean="0"/>
              <a:t>-7 </a:t>
            </a:r>
            <a:r>
              <a:rPr lang="en-GB" dirty="0"/>
              <a:t>through </a:t>
            </a:r>
            <a:r>
              <a:rPr lang="en-GB" dirty="0" smtClean="0"/>
              <a:t>(5, </a:t>
            </a:r>
            <a:r>
              <a:rPr lang="en-GB" dirty="0"/>
              <a:t>0) has the equation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line with gradient </a:t>
            </a:r>
            <a:r>
              <a:rPr lang="en-GB" dirty="0" smtClean="0"/>
              <a:t>-3 </a:t>
            </a:r>
            <a:r>
              <a:rPr lang="en-GB" dirty="0"/>
              <a:t>through </a:t>
            </a:r>
            <a:r>
              <a:rPr lang="en-GB" dirty="0" smtClean="0"/>
              <a:t>(-6, -2) </a:t>
            </a:r>
            <a:r>
              <a:rPr lang="en-GB" dirty="0"/>
              <a:t>has the equation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33802" y="4139842"/>
            <a:ext cx="1513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- 3 = 6(x – 2)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81460" y="4706798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</a:t>
            </a:r>
            <a:r>
              <a:rPr lang="en-GB" b="1" dirty="0" smtClean="0">
                <a:solidFill>
                  <a:srgbClr val="FF0000"/>
                </a:solidFill>
              </a:rPr>
              <a:t>- 0 </a:t>
            </a:r>
            <a:r>
              <a:rPr lang="en-GB" b="1" dirty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-7(x – 5)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81460" y="6392064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+ 2 = -3(x + 6)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35246" y="5799827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 </a:t>
            </a:r>
            <a:r>
              <a:rPr lang="en-GB" b="1" dirty="0" smtClean="0">
                <a:solidFill>
                  <a:srgbClr val="FF0000"/>
                </a:solidFill>
              </a:rPr>
              <a:t>– (-2)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dirty="0" smtClean="0">
                <a:solidFill>
                  <a:srgbClr val="FF0000"/>
                </a:solidFill>
              </a:rPr>
              <a:t>-3(x - (–6))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33439" y="4675440"/>
            <a:ext cx="1640300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44203" y="5237717"/>
            <a:ext cx="1276069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757867" y="5254212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</a:t>
            </a:r>
            <a:r>
              <a:rPr lang="en-GB" b="1" dirty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-7(x – 5)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3802" y="4108484"/>
            <a:ext cx="152184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57867" y="5800136"/>
            <a:ext cx="2088854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57867" y="6392064"/>
            <a:ext cx="161587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…use functional notation f(x)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852936"/>
            <a:ext cx="2618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Examples</a:t>
            </a:r>
          </a:p>
          <a:p>
            <a:r>
              <a:rPr lang="en-GB" dirty="0" smtClean="0"/>
              <a:t>For y = 5x + 7, find y if x=1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795" y="859264"/>
            <a:ext cx="80246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value of y is dependent on x, so y is a function of x, which can be written as f(x) (said f of x)</a:t>
            </a:r>
          </a:p>
          <a:p>
            <a:endParaRPr lang="en-GB" dirty="0" smtClean="0"/>
          </a:p>
          <a:p>
            <a:r>
              <a:rPr lang="en-GB" dirty="0" smtClean="0"/>
              <a:t>This notation allows for multiple functions to be discussed without confusion by using different letters for each, e.g. f(x), g(x), h(x),…</a:t>
            </a:r>
          </a:p>
          <a:p>
            <a:endParaRPr lang="en-GB" dirty="0" smtClean="0"/>
          </a:p>
          <a:p>
            <a:r>
              <a:rPr lang="en-GB" dirty="0" smtClean="0"/>
              <a:t>It is also used to show what value requires substitution into the function.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180371" y="3244334"/>
            <a:ext cx="2488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For f(x</a:t>
            </a:r>
            <a:r>
              <a:rPr lang="en-GB" dirty="0"/>
              <a:t>) = 5x + </a:t>
            </a:r>
            <a:r>
              <a:rPr lang="en-GB" dirty="0" smtClean="0"/>
              <a:t>7, find f(1)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552" y="4683317"/>
            <a:ext cx="2688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For y = 5x + 7, find y if x=-2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0371" y="4536996"/>
            <a:ext cx="2558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For f(x) = 5x + 7, find f(-2)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6472" y="3597877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= 5 x 1 + 7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y = 12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6285" y="5098285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= 5 x (-2) + 7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y = -3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4209" y="3681796"/>
            <a:ext cx="1511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  <a:r>
              <a:rPr lang="en-GB" b="1" dirty="0" smtClean="0">
                <a:solidFill>
                  <a:srgbClr val="FF0000"/>
                </a:solidFill>
              </a:rPr>
              <a:t>(1) = 5 x 1 + 7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f(1) = 12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5007644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f(-2) = 5 x (-2) + 7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f(-2) = -3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2435" y="3597876"/>
            <a:ext cx="1907397" cy="7302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61706" y="5139418"/>
            <a:ext cx="1998126" cy="7378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15332" y="3681795"/>
            <a:ext cx="1964980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579762" y="5030030"/>
            <a:ext cx="2088854" cy="7145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0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812" y="908720"/>
            <a:ext cx="5398368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Equations of a straight line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2655" y="342900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y = mx + c to find the equation of a straight line, given the y-intercept and the gradient</a:t>
            </a:r>
            <a:r>
              <a:rPr lang="en-GB" dirty="0">
                <a:latin typeface="Comic Sans MS" pitchFamily="66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2655" y="5229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</a:t>
            </a:r>
            <a:r>
              <a:rPr lang="en-GB" dirty="0">
                <a:latin typeface="Comic Sans MS" pitchFamily="66" charset="0"/>
              </a:rPr>
              <a:t>functional </a:t>
            </a:r>
            <a:r>
              <a:rPr lang="en-GB" dirty="0" smtClean="0">
                <a:latin typeface="Comic Sans MS" pitchFamily="66" charset="0"/>
              </a:rPr>
              <a:t>notation f(x)</a:t>
            </a:r>
            <a:r>
              <a:rPr lang="en-GB" dirty="0">
                <a:latin typeface="Comic Sans MS" pitchFamily="66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2655" y="222867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…identify </a:t>
            </a:r>
            <a:r>
              <a:rPr lang="en-GB" dirty="0">
                <a:latin typeface="Comic Sans MS" pitchFamily="66" charset="0"/>
              </a:rPr>
              <a:t>gradient and </a:t>
            </a:r>
            <a:r>
              <a:rPr lang="en-GB" i="1" dirty="0">
                <a:latin typeface="Comic Sans MS" pitchFamily="66" charset="0"/>
              </a:rPr>
              <a:t>y</a:t>
            </a:r>
            <a:r>
              <a:rPr lang="en-GB" dirty="0">
                <a:latin typeface="Comic Sans MS" pitchFamily="66" charset="0"/>
              </a:rPr>
              <a:t>-intercept </a:t>
            </a:r>
            <a:r>
              <a:rPr lang="en-GB" dirty="0" smtClean="0">
                <a:latin typeface="Comic Sans MS" pitchFamily="66" charset="0"/>
              </a:rPr>
              <a:t>from y = mx + c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1103368"/>
            <a:ext cx="248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(given the gradient)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5742" y="2832657"/>
            <a:ext cx="7266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…identify </a:t>
            </a:r>
            <a:r>
              <a:rPr lang="en-GB" dirty="0">
                <a:latin typeface="Comic Sans MS" pitchFamily="66" charset="0"/>
              </a:rPr>
              <a:t>gradient and </a:t>
            </a:r>
            <a:r>
              <a:rPr lang="en-GB" dirty="0" smtClean="0">
                <a:latin typeface="Comic Sans MS" pitchFamily="66" charset="0"/>
              </a:rPr>
              <a:t>a point on the line </a:t>
            </a:r>
            <a:r>
              <a:rPr lang="en-GB" dirty="0">
                <a:latin typeface="Comic Sans MS" pitchFamily="66" charset="0"/>
              </a:rPr>
              <a:t>from </a:t>
            </a:r>
            <a:r>
              <a:rPr lang="en-GB" dirty="0" smtClean="0">
                <a:latin typeface="Comic Sans MS" pitchFamily="66" charset="0"/>
              </a:rPr>
              <a:t>y - b </a:t>
            </a:r>
            <a:r>
              <a:rPr lang="en-GB" dirty="0">
                <a:latin typeface="Comic Sans MS" pitchFamily="66" charset="0"/>
              </a:rPr>
              <a:t>= </a:t>
            </a:r>
            <a:r>
              <a:rPr lang="en-GB" dirty="0" smtClean="0">
                <a:latin typeface="Comic Sans MS" pitchFamily="66" charset="0"/>
              </a:rPr>
              <a:t>m(x – a)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622655" y="4293096"/>
            <a:ext cx="6477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…use y – b = m(x – a) to </a:t>
            </a:r>
            <a:r>
              <a:rPr lang="en-GB" dirty="0">
                <a:latin typeface="Comic Sans MS" pitchFamily="66" charset="0"/>
              </a:rPr>
              <a:t>find the equation of a straight line, given one point and the </a:t>
            </a:r>
            <a:r>
              <a:rPr lang="en-GB" dirty="0" smtClean="0">
                <a:latin typeface="Comic Sans MS" pitchFamily="66" charset="0"/>
              </a:rPr>
              <a:t>gradient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…identify gradient and </a:t>
            </a:r>
            <a:r>
              <a:rPr lang="en-GB" sz="2800" i="1" dirty="0">
                <a:latin typeface="Comic Sans MS" pitchFamily="66" charset="0"/>
              </a:rPr>
              <a:t>y</a:t>
            </a:r>
            <a:r>
              <a:rPr lang="en-GB" sz="2800" dirty="0">
                <a:latin typeface="Comic Sans MS" pitchFamily="66" charset="0"/>
              </a:rPr>
              <a:t>-intercept from y = mx +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5087" y="856259"/>
            <a:ext cx="3361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y = mx + c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31640" y="1628800"/>
            <a:ext cx="2736304" cy="108012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84168" y="1628800"/>
            <a:ext cx="1440160" cy="108012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94" y="2782669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828126" y="2775895"/>
            <a:ext cx="280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c stands for the y-intercept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66742" y="3113084"/>
            <a:ext cx="2410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The point where the line cuts the y-axis.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94" y="3949607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3646" y="4318939"/>
            <a:ext cx="8478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the equation  y  = </a:t>
            </a:r>
            <a:r>
              <a:rPr lang="en-GB" dirty="0" smtClean="0"/>
              <a:t>- 2 + </a:t>
            </a:r>
            <a:r>
              <a:rPr lang="en-GB" dirty="0"/>
              <a:t>½x </a:t>
            </a:r>
            <a:r>
              <a:rPr lang="en-GB" dirty="0" smtClean="0"/>
              <a:t> </a:t>
            </a:r>
            <a:r>
              <a:rPr lang="en-GB" dirty="0"/>
              <a:t>has gradient </a:t>
            </a:r>
            <a:r>
              <a:rPr lang="en-GB" dirty="0" smtClean="0"/>
              <a:t>	   and </a:t>
            </a:r>
            <a:r>
              <a:rPr lang="en-GB" dirty="0"/>
              <a:t>passes </a:t>
            </a:r>
            <a:r>
              <a:rPr lang="en-GB" dirty="0" smtClean="0"/>
              <a:t>through	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82311" y="5604058"/>
            <a:ext cx="8179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The line with the equation  y  =  5 has gradient </a:t>
            </a:r>
            <a:r>
              <a:rPr lang="en-GB" dirty="0" smtClean="0"/>
              <a:t>		and </a:t>
            </a:r>
            <a:r>
              <a:rPr lang="en-GB" dirty="0"/>
              <a:t>passes </a:t>
            </a:r>
            <a:r>
              <a:rPr lang="en-GB" dirty="0" smtClean="0"/>
              <a:t>through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4989281" y="5604058"/>
            <a:ext cx="100811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986779" y="5572700"/>
            <a:ext cx="96294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69112" y="4308302"/>
            <a:ext cx="61505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8049462" y="4320582"/>
            <a:ext cx="962942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228694" y="3303276"/>
            <a:ext cx="534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rewrite the equation in the form y = mx + c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read off the gradient (m) and the y-intercept (c)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2986686" y="4693797"/>
            <a:ext cx="1293097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59832" y="6036106"/>
            <a:ext cx="1276221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4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4627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300" dirty="0">
                <a:latin typeface="Comic Sans MS" pitchFamily="66" charset="0"/>
              </a:rPr>
              <a:t>…identify gradient and </a:t>
            </a:r>
            <a:r>
              <a:rPr lang="en-GB" sz="2300" dirty="0" smtClean="0">
                <a:latin typeface="Comic Sans MS" pitchFamily="66" charset="0"/>
              </a:rPr>
              <a:t>a point on the line </a:t>
            </a:r>
            <a:r>
              <a:rPr lang="en-GB" sz="2300" dirty="0">
                <a:latin typeface="Comic Sans MS" pitchFamily="66" charset="0"/>
              </a:rPr>
              <a:t>from y - b = m(x – a)</a:t>
            </a:r>
            <a:endParaRPr lang="en-GB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739386"/>
            <a:ext cx="4951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y</a:t>
            </a:r>
            <a:r>
              <a:rPr lang="en-GB" sz="5400" dirty="0" smtClean="0">
                <a:latin typeface="Comic Sans MS" pitchFamily="66" charset="0"/>
              </a:rPr>
              <a:t> - b = m(x – a)</a:t>
            </a:r>
            <a:endParaRPr lang="en-GB" sz="5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49350" y="1507220"/>
            <a:ext cx="222649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372200" y="1507220"/>
            <a:ext cx="360040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25476" y="2266260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stands for the gradient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72200" y="1914630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a stands for the </a:t>
            </a:r>
          </a:p>
          <a:p>
            <a:pPr algn="r"/>
            <a:r>
              <a:rPr lang="en-GB" dirty="0" smtClean="0"/>
              <a:t>x-coordinate of any point on the 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94" y="3949607"/>
            <a:ext cx="129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Examples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3646" y="4318939"/>
            <a:ext cx="8478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line with the equation  y  </a:t>
            </a:r>
            <a:r>
              <a:rPr lang="en-GB" dirty="0" smtClean="0"/>
              <a:t>- 6 = 4(x – 7) </a:t>
            </a:r>
            <a:r>
              <a:rPr lang="en-GB" dirty="0"/>
              <a:t>has gradient </a:t>
            </a:r>
            <a:r>
              <a:rPr lang="en-GB" dirty="0" smtClean="0"/>
              <a:t>	   and </a:t>
            </a:r>
            <a:r>
              <a:rPr lang="en-GB" dirty="0"/>
              <a:t>passes </a:t>
            </a:r>
            <a:r>
              <a:rPr lang="en-GB" dirty="0" smtClean="0"/>
              <a:t>through	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3646" y="4931612"/>
            <a:ext cx="8179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The line with the equation  y  </a:t>
            </a:r>
            <a:r>
              <a:rPr lang="en-GB" dirty="0" smtClean="0"/>
              <a:t>+ 3 = -2(x – 5) has </a:t>
            </a:r>
            <a:r>
              <a:rPr lang="en-GB" dirty="0"/>
              <a:t>gradient </a:t>
            </a:r>
            <a:r>
              <a:rPr lang="en-GB" dirty="0" smtClean="0"/>
              <a:t>	      and </a:t>
            </a:r>
            <a:r>
              <a:rPr lang="en-GB" dirty="0"/>
              <a:t>passes </a:t>
            </a:r>
            <a:r>
              <a:rPr lang="en-GB" dirty="0" smtClean="0"/>
              <a:t>through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5838211" y="4910512"/>
            <a:ext cx="372218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72399" y="4891180"/>
            <a:ext cx="720081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693408" y="4308302"/>
            <a:ext cx="390759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107391" y="4320582"/>
            <a:ext cx="612226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28694" y="3303276"/>
            <a:ext cx="8119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rewrite the equation in the form y - b = m(x – a)</a:t>
            </a:r>
          </a:p>
          <a:p>
            <a:r>
              <a:rPr lang="en-GB" b="1" dirty="0" smtClean="0"/>
              <a:t>Step 2: </a:t>
            </a:r>
            <a:r>
              <a:rPr lang="en-GB" dirty="0" smtClean="0"/>
              <a:t>read off the gradient (m) and the point (</a:t>
            </a:r>
            <a:r>
              <a:rPr lang="en-GB" dirty="0" err="1" smtClean="0"/>
              <a:t>a,b</a:t>
            </a:r>
            <a:r>
              <a:rPr lang="en-GB" dirty="0" smtClean="0"/>
              <a:t>), taking care with negative values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4143" y="1989261"/>
            <a:ext cx="2026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 stands for the </a:t>
            </a:r>
          </a:p>
          <a:p>
            <a:r>
              <a:rPr lang="en-GB" dirty="0" smtClean="0"/>
              <a:t>y-coordinate of any point on the line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339752" y="1507220"/>
            <a:ext cx="786554" cy="720080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096190" y="5363660"/>
            <a:ext cx="1824425" cy="4320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3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1561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Equations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Equations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of a straight line</dc:title>
  <dc:creator>James</dc:creator>
  <cp:lastModifiedBy>ShepherdV1</cp:lastModifiedBy>
  <cp:revision>18</cp:revision>
  <cp:lastPrinted>2013-11-19T08:35:11Z</cp:lastPrinted>
  <dcterms:created xsi:type="dcterms:W3CDTF">2013-11-09T18:12:31Z</dcterms:created>
  <dcterms:modified xsi:type="dcterms:W3CDTF">2013-11-19T17:20:38Z</dcterms:modified>
</cp:coreProperties>
</file>