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A568C-FB6B-4C95-80A4-A64EA5C4DC13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CBF5-BDE5-4332-8FC1-75978F6C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216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3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3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0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3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5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2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2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28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CF89-3F52-480E-B781-4A1D4B4FC044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C49F-DA2C-4B7B-8464-04185F5EB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4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21" Type="http://schemas.openxmlformats.org/officeDocument/2006/relationships/image" Target="../media/image2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40.png"/><Relationship Id="rId10" Type="http://schemas.openxmlformats.org/officeDocument/2006/relationships/image" Target="../media/image10.png"/><Relationship Id="rId19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6904" y="188641"/>
            <a:ext cx="3024336" cy="975435"/>
          </a:xfrm>
        </p:spPr>
        <p:txBody>
          <a:bodyPr/>
          <a:lstStyle/>
          <a:p>
            <a:r>
              <a:rPr lang="en-GB" dirty="0" smtClean="0"/>
              <a:t>Indices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7801" y="2053796"/>
            <a:ext cx="2954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plural of index is </a:t>
            </a:r>
            <a:r>
              <a:rPr kumimoji="0" lang="en-GB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indices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	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2113" y="1164076"/>
            <a:ext cx="3066032" cy="726172"/>
            <a:chOff x="1331640" y="2064048"/>
            <a:chExt cx="3066032" cy="726172"/>
          </a:xfrm>
        </p:grpSpPr>
        <p:sp>
          <p:nvSpPr>
            <p:cNvPr id="6" name="TextBox 5"/>
            <p:cNvSpPr txBox="1"/>
            <p:nvPr/>
          </p:nvSpPr>
          <p:spPr>
            <a:xfrm>
              <a:off x="1331640" y="2420888"/>
              <a:ext cx="3066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Remember: a</a:t>
              </a:r>
              <a:r>
                <a:rPr lang="en-GB" baseline="30000" dirty="0" smtClean="0"/>
                <a:t>n</a:t>
              </a:r>
              <a:r>
                <a:rPr lang="en-GB" dirty="0" smtClean="0"/>
                <a:t> = a x a x a x…x a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551" y="2064048"/>
              <a:ext cx="878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n times</a:t>
              </a:r>
              <a:endParaRPr lang="en-GB" dirty="0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541685" y="1816044"/>
              <a:ext cx="186331" cy="1298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4283968" y="1342496"/>
            <a:ext cx="314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	       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is called the </a:t>
            </a:r>
            <a:r>
              <a:rPr lang="en-GB" b="1" i="1" dirty="0">
                <a:ea typeface="Times New Roman" pitchFamily="18" charset="0"/>
                <a:cs typeface="Arial" pitchFamily="34" charset="0"/>
              </a:rPr>
              <a:t>base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239072" y="1883786"/>
            <a:ext cx="321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	       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is called the </a:t>
            </a:r>
            <a:r>
              <a:rPr lang="en-GB" b="1" i="1" dirty="0">
                <a:ea typeface="Times New Roman" pitchFamily="18" charset="0"/>
                <a:cs typeface="Arial" pitchFamily="34" charset="0"/>
              </a:rPr>
              <a:t>index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923451" y="1342496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“</a:t>
            </a:r>
            <a:r>
              <a:rPr lang="en-GB" b="1" i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a</a:t>
            </a:r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”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941110" y="1883786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“</a:t>
            </a:r>
            <a:r>
              <a:rPr lang="en-GB" b="1" i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n</a:t>
            </a:r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”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788024" y="134249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81643" y="188378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43282" y="3009528"/>
            <a:ext cx="206847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 u="sng" dirty="0" smtClean="0">
                <a:latin typeface="+mn-lt"/>
              </a:rPr>
              <a:t>Scientific notation</a:t>
            </a:r>
            <a:endParaRPr lang="en-GB" sz="1800" b="1" u="sng" dirty="0">
              <a:latin typeface="+mn-lt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15290" y="3572215"/>
            <a:ext cx="7488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Standard form/scientific notation is used to write very small or large numbers in index form.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7801" y="4437112"/>
            <a:ext cx="7085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e.g.        100 = 1 x 10 x 10 	        4600000 =	                   0.00000713 = </a:t>
            </a:r>
          </a:p>
          <a:p>
            <a:r>
              <a:rPr lang="en-GB" dirty="0"/>
              <a:t>	 </a:t>
            </a:r>
            <a:r>
              <a:rPr lang="en-GB" dirty="0" smtClean="0"/>
              <a:t>    = 1 x 10</a:t>
            </a:r>
            <a:r>
              <a:rPr lang="en-GB" baseline="30000" dirty="0" smtClean="0"/>
              <a:t>2	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     = 1.0 x 10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4851636" y="446064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4.6 x 10</a:t>
            </a:r>
            <a:r>
              <a:rPr lang="en-GB" b="1" baseline="30000" dirty="0" smtClean="0">
                <a:solidFill>
                  <a:srgbClr val="FF0000"/>
                </a:solidFill>
              </a:rPr>
              <a:t>6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63395" y="445463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7.13 x 10</a:t>
            </a:r>
            <a:r>
              <a:rPr lang="en-GB" b="1" baseline="30000" dirty="0" smtClean="0">
                <a:solidFill>
                  <a:srgbClr val="FF0000"/>
                </a:solidFill>
              </a:rPr>
              <a:t>-6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08078" y="4425693"/>
            <a:ext cx="1384402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774060" y="4437112"/>
            <a:ext cx="1238099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2" grpId="0"/>
      <p:bldP spid="19" grpId="0"/>
      <p:bldP spid="20" grpId="0"/>
      <p:bldP spid="25" grpId="0" animBg="1"/>
      <p:bldP spid="27" grpId="0" animBg="1"/>
      <p:bldP spid="32" grpId="0"/>
      <p:bldP spid="35" grpId="0"/>
      <p:bldP spid="38" grpId="0"/>
      <p:bldP spid="39" grpId="0"/>
      <p:bldP spid="40" grpId="0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Law of indices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9478" y="400298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</a:t>
            </a:r>
            <a:r>
              <a:rPr lang="en-GB" b="1" dirty="0"/>
              <a:t>3: </a:t>
            </a:r>
            <a:r>
              <a:rPr lang="en-GB" dirty="0"/>
              <a:t>when you </a:t>
            </a:r>
            <a:r>
              <a:rPr lang="en-GB" dirty="0" smtClean="0"/>
              <a:t>have one </a:t>
            </a:r>
            <a:r>
              <a:rPr lang="en-GB" dirty="0"/>
              <a:t>power to the power of another, </a:t>
            </a:r>
            <a:endParaRPr lang="en-GB" dirty="0" smtClean="0"/>
          </a:p>
          <a:p>
            <a:r>
              <a:rPr lang="en-GB" dirty="0" smtClean="0"/>
              <a:t>you 		the numbers in </a:t>
            </a:r>
            <a:r>
              <a:rPr lang="en-GB" dirty="0"/>
              <a:t>the power</a:t>
            </a:r>
            <a:r>
              <a:rPr lang="en-GB" dirty="0" smtClean="0"/>
              <a:t>:</a:t>
            </a:r>
          </a:p>
          <a:p>
            <a:r>
              <a:rPr lang="en-GB" dirty="0" smtClean="0"/>
              <a:t> 	</a:t>
            </a:r>
          </a:p>
          <a:p>
            <a:r>
              <a:rPr lang="pt-BR" dirty="0" smtClean="0"/>
              <a:t>e.g</a:t>
            </a:r>
            <a:r>
              <a:rPr lang="pt-BR" dirty="0"/>
              <a:t>. </a:t>
            </a:r>
            <a:r>
              <a:rPr lang="pt-BR" dirty="0" smtClean="0"/>
              <a:t>	(</a:t>
            </a:r>
            <a:r>
              <a:rPr lang="pt-BR" i="1" dirty="0"/>
              <a:t>x</a:t>
            </a:r>
            <a:r>
              <a:rPr lang="pt-BR" baseline="30000" dirty="0"/>
              <a:t>2</a:t>
            </a:r>
            <a:r>
              <a:rPr lang="pt-BR" dirty="0"/>
              <a:t> ) </a:t>
            </a:r>
            <a:r>
              <a:rPr lang="pt-BR" baseline="30000" dirty="0"/>
              <a:t>3</a:t>
            </a:r>
            <a:r>
              <a:rPr lang="pt-BR" dirty="0"/>
              <a:t> = 	</a:t>
            </a:r>
            <a:r>
              <a:rPr lang="pt-BR" dirty="0" smtClean="0"/>
              <a:t>	</a:t>
            </a:r>
            <a:r>
              <a:rPr lang="pt-BR" dirty="0"/>
              <a:t>	</a:t>
            </a:r>
            <a:r>
              <a:rPr lang="pt-BR" dirty="0" smtClean="0"/>
              <a:t>(</a:t>
            </a:r>
            <a:r>
              <a:rPr lang="pt-BR" i="1" dirty="0"/>
              <a:t>a</a:t>
            </a:r>
            <a:r>
              <a:rPr lang="pt-BR" baseline="30000" dirty="0"/>
              <a:t>4</a:t>
            </a:r>
            <a:r>
              <a:rPr lang="pt-BR" dirty="0"/>
              <a:t> </a:t>
            </a:r>
            <a:r>
              <a:rPr lang="pt-BR" dirty="0" smtClean="0"/>
              <a:t>)</a:t>
            </a:r>
            <a:r>
              <a:rPr lang="pt-BR" baseline="30000" dirty="0" smtClean="0"/>
              <a:t>-</a:t>
            </a:r>
            <a:r>
              <a:rPr lang="pt-BR" baseline="30000" dirty="0"/>
              <a:t>2</a:t>
            </a:r>
            <a:r>
              <a:rPr lang="pt-BR" dirty="0"/>
              <a:t> </a:t>
            </a:r>
            <a:r>
              <a:rPr lang="pt-BR" dirty="0" smtClean="0"/>
              <a:t>=</a:t>
            </a:r>
            <a:endParaRPr lang="pt-BR" b="1" baseline="30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1: </a:t>
            </a:r>
            <a:r>
              <a:rPr lang="en-GB" dirty="0" smtClean="0"/>
              <a:t>when you multiplying two expressions involving powers, </a:t>
            </a:r>
          </a:p>
          <a:p>
            <a:r>
              <a:rPr lang="en-GB" dirty="0" smtClean="0"/>
              <a:t>you </a:t>
            </a:r>
            <a:r>
              <a:rPr lang="en-GB" dirty="0"/>
              <a:t>	</a:t>
            </a:r>
            <a:r>
              <a:rPr lang="en-GB" dirty="0" smtClean="0"/>
              <a:t>	the numbers in the power: 	</a:t>
            </a:r>
            <a:endParaRPr lang="en-GB" i="1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67544" y="2617987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2: </a:t>
            </a:r>
            <a:r>
              <a:rPr lang="en-GB" dirty="0" smtClean="0"/>
              <a:t>when you divide two expressions involving powers, </a:t>
            </a:r>
          </a:p>
          <a:p>
            <a:r>
              <a:rPr lang="en-GB" dirty="0" smtClean="0"/>
              <a:t>you 		the numbers in the power:	</a:t>
            </a:r>
          </a:p>
          <a:p>
            <a:r>
              <a:rPr lang="en-GB" dirty="0" smtClean="0"/>
              <a:t>	</a:t>
            </a:r>
          </a:p>
          <a:p>
            <a:r>
              <a:rPr lang="pt-BR" dirty="0" smtClean="0"/>
              <a:t>e.g. 	</a:t>
            </a:r>
            <a:r>
              <a:rPr lang="pt-BR" i="1" dirty="0" smtClean="0"/>
              <a:t>a</a:t>
            </a:r>
            <a:r>
              <a:rPr lang="pt-BR" baseline="30000" dirty="0" smtClean="0"/>
              <a:t>8</a:t>
            </a:r>
            <a:r>
              <a:rPr lang="pt-BR" dirty="0" smtClean="0"/>
              <a:t> ÷ </a:t>
            </a:r>
            <a:r>
              <a:rPr lang="pt-BR" i="1" dirty="0" smtClean="0"/>
              <a:t>a</a:t>
            </a:r>
            <a:r>
              <a:rPr lang="pt-BR" baseline="30000" dirty="0" smtClean="0"/>
              <a:t>3</a:t>
            </a:r>
            <a:r>
              <a:rPr lang="pt-BR" dirty="0" smtClean="0"/>
              <a:t> = 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b="1" baseline="30000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m</a:t>
            </a:r>
            <a:r>
              <a:rPr lang="pt-BR" baseline="30000" dirty="0" smtClean="0"/>
              <a:t>10</a:t>
            </a:r>
            <a:r>
              <a:rPr lang="pt-BR" dirty="0" smtClean="0"/>
              <a:t> ÷ m</a:t>
            </a:r>
            <a:r>
              <a:rPr lang="pt-BR" baseline="30000" dirty="0" smtClean="0"/>
              <a:t>8</a:t>
            </a:r>
            <a:r>
              <a:rPr lang="pt-BR" dirty="0" smtClean="0"/>
              <a:t> =</a:t>
            </a:r>
            <a:endParaRPr lang="pt-BR" b="1" baseline="30000" dirty="0" smtClean="0">
              <a:solidFill>
                <a:srgbClr val="FF0000"/>
              </a:solidFill>
            </a:endParaRPr>
          </a:p>
          <a:p>
            <a:endParaRPr lang="pt-BR" baseline="30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7020272" y="2679071"/>
            <a:ext cx="425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u="sng" dirty="0" smtClean="0"/>
              <a:t>a</a:t>
            </a:r>
            <a:r>
              <a:rPr lang="en-GB" i="1" u="sng" baseline="30000" dirty="0" smtClean="0"/>
              <a:t>m</a:t>
            </a:r>
          </a:p>
          <a:p>
            <a:r>
              <a:rPr lang="en-GB" i="1" dirty="0" smtClean="0"/>
              <a:t>a</a:t>
            </a:r>
            <a:r>
              <a:rPr lang="en-GB" i="1" baseline="30000" dirty="0" smtClean="0"/>
              <a:t>n</a:t>
            </a:r>
          </a:p>
        </p:txBody>
      </p:sp>
      <p:sp>
        <p:nvSpPr>
          <p:cNvPr id="3" name="Rectangle 2"/>
          <p:cNvSpPr/>
          <p:nvPr/>
        </p:nvSpPr>
        <p:spPr>
          <a:xfrm>
            <a:off x="489892" y="1978645"/>
            <a:ext cx="6098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e.g</a:t>
            </a:r>
            <a:r>
              <a:rPr lang="es-ES" dirty="0"/>
              <a:t>. 	</a:t>
            </a:r>
            <a:r>
              <a:rPr lang="es-ES" dirty="0" smtClean="0"/>
              <a:t>a</a:t>
            </a:r>
            <a:r>
              <a:rPr lang="es-ES" baseline="30000" dirty="0" smtClean="0"/>
              <a:t>3</a:t>
            </a:r>
            <a:r>
              <a:rPr lang="es-ES" dirty="0" smtClean="0"/>
              <a:t> x</a:t>
            </a:r>
            <a:r>
              <a:rPr lang="es-ES" baseline="-25000" dirty="0" smtClean="0"/>
              <a:t> </a:t>
            </a:r>
            <a:r>
              <a:rPr lang="es-ES" dirty="0" smtClean="0"/>
              <a:t> a</a:t>
            </a:r>
            <a:r>
              <a:rPr lang="es-ES" baseline="30000" dirty="0" smtClean="0"/>
              <a:t>4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b="1" dirty="0" smtClean="0">
                <a:solidFill>
                  <a:srgbClr val="FF0000"/>
                </a:solidFill>
              </a:rPr>
              <a:t>		</a:t>
            </a:r>
            <a:r>
              <a:rPr lang="es-ES" i="1" dirty="0" smtClean="0"/>
              <a:t>y</a:t>
            </a:r>
            <a:r>
              <a:rPr lang="es-ES" baseline="30000" dirty="0" smtClean="0"/>
              <a:t>-1</a:t>
            </a:r>
            <a:r>
              <a:rPr lang="es-ES" dirty="0" smtClean="0"/>
              <a:t> x</a:t>
            </a:r>
            <a:r>
              <a:rPr lang="es-ES" baseline="-25000" dirty="0" smtClean="0"/>
              <a:t>  </a:t>
            </a:r>
            <a:r>
              <a:rPr lang="es-ES" dirty="0" smtClean="0"/>
              <a:t> </a:t>
            </a:r>
            <a:r>
              <a:rPr lang="es-ES" i="1" dirty="0"/>
              <a:t>y</a:t>
            </a:r>
            <a:r>
              <a:rPr lang="es-ES" baseline="30000" dirty="0"/>
              <a:t>6</a:t>
            </a:r>
            <a:r>
              <a:rPr lang="es-ES" dirty="0"/>
              <a:t> </a:t>
            </a:r>
            <a:r>
              <a:rPr lang="es-ES" dirty="0" smtClean="0"/>
              <a:t>=</a:t>
            </a:r>
            <a:endParaRPr lang="es-ES" b="1" baseline="30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0272" y="1389765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a</a:t>
            </a:r>
            <a:r>
              <a:rPr lang="en-GB" i="1" baseline="30000" dirty="0"/>
              <a:t>m</a:t>
            </a:r>
            <a:r>
              <a:rPr lang="es-ES" dirty="0"/>
              <a:t> x</a:t>
            </a:r>
            <a:r>
              <a:rPr lang="es-ES" baseline="-25000" dirty="0"/>
              <a:t> </a:t>
            </a:r>
            <a:r>
              <a:rPr lang="en-GB" i="1" dirty="0"/>
              <a:t>a</a:t>
            </a:r>
            <a:r>
              <a:rPr lang="en-GB" i="1" baseline="30000" dirty="0"/>
              <a:t>n</a:t>
            </a:r>
            <a:r>
              <a:rPr lang="en-GB" i="1" dirty="0"/>
              <a:t> </a:t>
            </a:r>
            <a:r>
              <a:rPr lang="en-GB" dirty="0" smtClean="0"/>
              <a:t>=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0147" y="2817570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= </a:t>
            </a:r>
            <a:r>
              <a:rPr lang="en-GB" b="1" i="1" dirty="0">
                <a:solidFill>
                  <a:srgbClr val="FF0000"/>
                </a:solidFill>
              </a:rPr>
              <a:t>a</a:t>
            </a:r>
            <a:r>
              <a:rPr lang="en-GB" b="1" i="1" baseline="30000" dirty="0">
                <a:solidFill>
                  <a:srgbClr val="FF0000"/>
                </a:solidFill>
              </a:rPr>
              <a:t>m - 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20272" y="4352722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</a:t>
            </a:r>
            <a:r>
              <a:rPr lang="en-GB" i="1" dirty="0"/>
              <a:t>a</a:t>
            </a:r>
            <a:r>
              <a:rPr lang="en-GB" i="1" baseline="30000" dirty="0"/>
              <a:t>m</a:t>
            </a:r>
            <a:r>
              <a:rPr lang="en-GB" i="1" dirty="0"/>
              <a:t> </a:t>
            </a:r>
            <a:r>
              <a:rPr lang="en-GB" dirty="0"/>
              <a:t>) </a:t>
            </a:r>
            <a:r>
              <a:rPr lang="en-GB" i="1" baseline="30000" dirty="0"/>
              <a:t>n</a:t>
            </a:r>
            <a:r>
              <a:rPr lang="en-GB" i="1" dirty="0"/>
              <a:t> </a:t>
            </a:r>
            <a:r>
              <a:rPr lang="en-GB" dirty="0" smtClean="0"/>
              <a:t>=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31640" y="1519917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add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534414" y="1978645"/>
            <a:ext cx="655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a</a:t>
            </a:r>
            <a:r>
              <a:rPr lang="es-ES" b="1" i="1" dirty="0">
                <a:solidFill>
                  <a:srgbClr val="FF0000"/>
                </a:solidFill>
              </a:rPr>
              <a:t> </a:t>
            </a:r>
            <a:r>
              <a:rPr lang="es-ES" b="1" baseline="30000" dirty="0">
                <a:solidFill>
                  <a:srgbClr val="FF0000"/>
                </a:solidFill>
              </a:rPr>
              <a:t>3 + </a:t>
            </a:r>
            <a:r>
              <a:rPr lang="es-ES" b="1" baseline="30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= </a:t>
            </a:r>
            <a:r>
              <a:rPr lang="es-ES" b="1" dirty="0">
                <a:solidFill>
                  <a:srgbClr val="FF0000"/>
                </a:solidFill>
              </a:rPr>
              <a:t>a</a:t>
            </a:r>
            <a:r>
              <a:rPr lang="es-ES" b="1" i="1" dirty="0">
                <a:solidFill>
                  <a:srgbClr val="FF0000"/>
                </a:solidFill>
              </a:rPr>
              <a:t> </a:t>
            </a:r>
            <a:r>
              <a:rPr lang="es-ES" b="1" baseline="30000" dirty="0">
                <a:solidFill>
                  <a:srgbClr val="FF0000"/>
                </a:solidFill>
              </a:rPr>
              <a:t>7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329620" y="1978645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>
                <a:solidFill>
                  <a:srgbClr val="FF0000"/>
                </a:solidFill>
              </a:rPr>
              <a:t>y </a:t>
            </a:r>
            <a:r>
              <a:rPr lang="es-ES" b="1" baseline="30000" dirty="0">
                <a:solidFill>
                  <a:srgbClr val="FF0000"/>
                </a:solidFill>
              </a:rPr>
              <a:t>-1+ 6 </a:t>
            </a:r>
            <a:endParaRPr lang="es-ES" b="1" baseline="30000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= </a:t>
            </a:r>
            <a:r>
              <a:rPr lang="es-ES" b="1" i="1" dirty="0">
                <a:solidFill>
                  <a:srgbClr val="FF0000"/>
                </a:solidFill>
              </a:rPr>
              <a:t>y </a:t>
            </a:r>
            <a:r>
              <a:rPr lang="es-ES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28384" y="1335251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a </a:t>
            </a:r>
            <a:r>
              <a:rPr lang="en-GB" b="1" i="1" baseline="30000" dirty="0">
                <a:solidFill>
                  <a:srgbClr val="FF0000"/>
                </a:solidFill>
              </a:rPr>
              <a:t>m</a:t>
            </a:r>
            <a:r>
              <a:rPr lang="en-GB" b="1" baseline="30000" dirty="0">
                <a:solidFill>
                  <a:srgbClr val="FF0000"/>
                </a:solidFill>
              </a:rPr>
              <a:t>+ </a:t>
            </a:r>
            <a:r>
              <a:rPr lang="en-GB" b="1" i="1" baseline="30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15616" y="2950389"/>
            <a:ext cx="1201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take away</a:t>
            </a:r>
            <a:r>
              <a:rPr lang="en-GB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231" y="3422011"/>
            <a:ext cx="809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a </a:t>
            </a:r>
            <a:r>
              <a:rPr lang="pt-BR" b="1" baseline="30000" dirty="0">
                <a:solidFill>
                  <a:srgbClr val="FF0000"/>
                </a:solidFill>
              </a:rPr>
              <a:t>8  -  3</a:t>
            </a:r>
            <a:r>
              <a:rPr lang="pt-BR" b="1" dirty="0">
                <a:solidFill>
                  <a:srgbClr val="FF0000"/>
                </a:solidFill>
              </a:rPr>
              <a:t> 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= </a:t>
            </a:r>
            <a:r>
              <a:rPr lang="pt-BR" b="1" i="1" dirty="0">
                <a:solidFill>
                  <a:srgbClr val="FF0000"/>
                </a:solidFill>
              </a:rPr>
              <a:t>a </a:t>
            </a:r>
            <a:r>
              <a:rPr lang="pt-BR" b="1" baseline="30000" dirty="0">
                <a:solidFill>
                  <a:srgbClr val="FF0000"/>
                </a:solidFill>
              </a:rPr>
              <a:t>5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250271" y="3417504"/>
            <a:ext cx="830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m</a:t>
            </a:r>
            <a:r>
              <a:rPr lang="pt-BR" b="1" baseline="30000" dirty="0">
                <a:solidFill>
                  <a:srgbClr val="FF0000"/>
                </a:solidFill>
              </a:rPr>
              <a:t>10 - 8</a:t>
            </a:r>
            <a:r>
              <a:rPr lang="pt-BR" b="1" dirty="0">
                <a:solidFill>
                  <a:srgbClr val="FF0000"/>
                </a:solidFill>
              </a:rPr>
              <a:t> 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= </a:t>
            </a:r>
            <a:r>
              <a:rPr lang="pt-BR" b="1" dirty="0">
                <a:solidFill>
                  <a:srgbClr val="FF0000"/>
                </a:solidFill>
              </a:rPr>
              <a:t>m</a:t>
            </a:r>
            <a:r>
              <a:rPr lang="pt-BR" b="1" baseline="30000" dirty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115616" y="4305446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multiply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7924679" y="435272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a </a:t>
            </a:r>
            <a:r>
              <a:rPr lang="en-GB" b="1" i="1" baseline="30000" dirty="0" err="1">
                <a:solidFill>
                  <a:srgbClr val="FF0000"/>
                </a:solidFill>
              </a:rPr>
              <a:t>mn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483397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baseline="30000" dirty="0">
                <a:solidFill>
                  <a:srgbClr val="FF0000"/>
                </a:solidFill>
              </a:rPr>
              <a:t>2 *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baseline="30000" dirty="0">
                <a:solidFill>
                  <a:srgbClr val="FF0000"/>
                </a:solidFill>
              </a:rPr>
              <a:t>3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baseline="30000" dirty="0">
                <a:solidFill>
                  <a:srgbClr val="FF0000"/>
                </a:solidFill>
              </a:rPr>
              <a:t>6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04048" y="4850193"/>
            <a:ext cx="816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a </a:t>
            </a:r>
            <a:r>
              <a:rPr lang="pt-BR" b="1" baseline="30000" dirty="0">
                <a:solidFill>
                  <a:srgbClr val="FF0000"/>
                </a:solidFill>
              </a:rPr>
              <a:t>4  *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baseline="30000" dirty="0">
                <a:solidFill>
                  <a:srgbClr val="FF0000"/>
                </a:solidFill>
              </a:rPr>
              <a:t>-2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= </a:t>
            </a:r>
            <a:r>
              <a:rPr lang="pt-BR" b="1" i="1" dirty="0">
                <a:solidFill>
                  <a:srgbClr val="FF0000"/>
                </a:solidFill>
              </a:rPr>
              <a:t>a </a:t>
            </a:r>
            <a:r>
              <a:rPr lang="pt-BR" b="1" baseline="30000" dirty="0">
                <a:solidFill>
                  <a:srgbClr val="FF0000"/>
                </a:solidFill>
              </a:rPr>
              <a:t>- 8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72466" y="1978645"/>
            <a:ext cx="1263547" cy="639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84892" y="1544539"/>
            <a:ext cx="1145491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358997" y="1978645"/>
            <a:ext cx="1180062" cy="639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084893" y="4305446"/>
            <a:ext cx="1232333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35596" y="2950389"/>
            <a:ext cx="133214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318130" y="3377583"/>
            <a:ext cx="1220928" cy="6323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238843" y="3428257"/>
            <a:ext cx="1276518" cy="581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230384" y="4827178"/>
            <a:ext cx="1308674" cy="7620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90166" y="4827178"/>
            <a:ext cx="1445848" cy="7620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967933" y="1335251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664427" y="2817570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910410" y="4355845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76256" y="908720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3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2020" y="761262"/>
            <a:ext cx="5232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</a:t>
            </a:r>
            <a:r>
              <a:rPr lang="en-GB" dirty="0"/>
              <a:t>to the </a:t>
            </a:r>
            <a:r>
              <a:rPr lang="en-GB" dirty="0" smtClean="0"/>
              <a:t>		        is </a:t>
            </a:r>
            <a:r>
              <a:rPr lang="en-GB" dirty="0"/>
              <a:t>equal to itself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6316" y="267991"/>
            <a:ext cx="1479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Useful extras </a:t>
            </a:r>
            <a:endParaRPr lang="en-GB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71803" y="1408324"/>
            <a:ext cx="511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/>
              <a:t>e.g. 5</a:t>
            </a:r>
            <a:r>
              <a:rPr lang="nn-NO" baseline="30000" dirty="0"/>
              <a:t>1</a:t>
            </a:r>
            <a:r>
              <a:rPr lang="nn-NO" dirty="0"/>
              <a:t> = </a:t>
            </a:r>
            <a:r>
              <a:rPr lang="nn-NO" dirty="0" smtClean="0"/>
              <a:t>       	17</a:t>
            </a:r>
            <a:r>
              <a:rPr lang="nn-NO" baseline="30000" dirty="0" smtClean="0"/>
              <a:t>1</a:t>
            </a:r>
            <a:r>
              <a:rPr lang="nn-NO" dirty="0" smtClean="0"/>
              <a:t> =</a:t>
            </a:r>
            <a:r>
              <a:rPr lang="nn-NO" b="1" dirty="0" smtClean="0">
                <a:solidFill>
                  <a:srgbClr val="FF0000"/>
                </a:solidFill>
              </a:rPr>
              <a:t>		</a:t>
            </a:r>
            <a:r>
              <a:rPr lang="nn-NO" dirty="0" smtClean="0"/>
              <a:t> </a:t>
            </a:r>
            <a:r>
              <a:rPr lang="nn-NO" dirty="0"/>
              <a:t>35627658</a:t>
            </a:r>
            <a:r>
              <a:rPr lang="nn-NO" baseline="30000" dirty="0"/>
              <a:t>1</a:t>
            </a:r>
            <a:r>
              <a:rPr lang="nn-NO" dirty="0"/>
              <a:t> </a:t>
            </a:r>
            <a:r>
              <a:rPr lang="nn-NO" dirty="0" smtClean="0"/>
              <a:t>=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574" y="23562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</a:t>
            </a:r>
            <a:r>
              <a:rPr lang="en-GB" dirty="0"/>
              <a:t>to the power 0 is equal to 1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22338" y="3717032"/>
            <a:ext cx="5230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/>
              <a:t>e.g. 5</a:t>
            </a:r>
            <a:r>
              <a:rPr lang="nn-NO" baseline="30000" dirty="0"/>
              <a:t>0</a:t>
            </a:r>
            <a:r>
              <a:rPr lang="nn-NO" dirty="0"/>
              <a:t> =</a:t>
            </a:r>
            <a:r>
              <a:rPr lang="nn-NO" dirty="0" smtClean="0"/>
              <a:t>1		17</a:t>
            </a:r>
            <a:r>
              <a:rPr lang="nn-NO" baseline="30000" dirty="0" smtClean="0"/>
              <a:t>0</a:t>
            </a:r>
            <a:r>
              <a:rPr lang="nn-NO" dirty="0" smtClean="0"/>
              <a:t> </a:t>
            </a:r>
            <a:r>
              <a:rPr lang="nn-NO" dirty="0"/>
              <a:t>=</a:t>
            </a:r>
            <a:r>
              <a:rPr lang="nn-NO" dirty="0" smtClean="0"/>
              <a:t>1		35627658</a:t>
            </a:r>
            <a:r>
              <a:rPr lang="nn-NO" baseline="30000" dirty="0" smtClean="0"/>
              <a:t>0</a:t>
            </a:r>
            <a:r>
              <a:rPr lang="nn-NO" dirty="0" smtClean="0"/>
              <a:t> </a:t>
            </a:r>
            <a:r>
              <a:rPr lang="nn-NO" dirty="0"/>
              <a:t>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8762" y="2858669"/>
            <a:ext cx="235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i.e</a:t>
            </a:r>
            <a:r>
              <a:rPr lang="en-GB" dirty="0" smtClean="0"/>
              <a:t>	</a:t>
            </a:r>
            <a:r>
              <a:rPr lang="en-GB" u="sng" dirty="0" smtClean="0"/>
              <a:t>a</a:t>
            </a:r>
            <a:r>
              <a:rPr lang="en-GB" u="sng" baseline="30000" dirty="0" smtClean="0"/>
              <a:t>2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u="sng" dirty="0" smtClean="0"/>
              <a:t>a x a</a:t>
            </a:r>
            <a:r>
              <a:rPr lang="en-GB" dirty="0" smtClean="0"/>
              <a:t>	    </a:t>
            </a:r>
            <a:r>
              <a:rPr lang="en-GB" u="sng" dirty="0" smtClean="0"/>
              <a:t>1</a:t>
            </a:r>
          </a:p>
          <a:p>
            <a:r>
              <a:rPr lang="en-GB" dirty="0"/>
              <a:t>	</a:t>
            </a:r>
            <a:r>
              <a:rPr lang="en-GB" dirty="0" smtClean="0"/>
              <a:t>a</a:t>
            </a:r>
            <a:r>
              <a:rPr lang="en-GB" baseline="30000" dirty="0" smtClean="0"/>
              <a:t>2</a:t>
            </a:r>
            <a:r>
              <a:rPr lang="en-GB" dirty="0"/>
              <a:t> </a:t>
            </a:r>
            <a:r>
              <a:rPr lang="en-GB" dirty="0" smtClean="0"/>
              <a:t>    a x a	    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67998" y="2976487"/>
            <a:ext cx="2316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r>
              <a:rPr lang="en-GB" baseline="30000" dirty="0" smtClean="0"/>
              <a:t>0</a:t>
            </a:r>
            <a:r>
              <a:rPr lang="en-GB" dirty="0" smtClean="0"/>
              <a:t> =       =	         =	=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70305" y="761262"/>
            <a:ext cx="967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power 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434880" y="14094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rgbClr val="FF0000"/>
                </a:solidFill>
              </a:rPr>
              <a:t>5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78999" y="142011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rgbClr val="FF0000"/>
                </a:solidFill>
              </a:rPr>
              <a:t>17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446023" y="1433043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rgbClr val="FF0000"/>
                </a:solidFill>
              </a:rPr>
              <a:t>35627658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7170" y="787454"/>
            <a:ext cx="1183067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88775" y="1433043"/>
            <a:ext cx="1344534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892307" y="143245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96060" y="1420119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46634" y="4546701"/>
            <a:ext cx="6318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to a 			involves dividing:</a:t>
            </a:r>
          </a:p>
          <a:p>
            <a:endParaRPr lang="en-GB" dirty="0" smtClean="0"/>
          </a:p>
          <a:p>
            <a:r>
              <a:rPr lang="en-GB" dirty="0" smtClean="0"/>
              <a:t>e.g. 3</a:t>
            </a:r>
            <a:r>
              <a:rPr lang="en-GB" baseline="30000" dirty="0" smtClean="0"/>
              <a:t>-2</a:t>
            </a:r>
            <a:r>
              <a:rPr lang="en-GB" dirty="0" smtClean="0"/>
              <a:t> =  </a:t>
            </a:r>
            <a:r>
              <a:rPr lang="en-GB" b="1" dirty="0" smtClean="0">
                <a:solidFill>
                  <a:srgbClr val="FF0000"/>
                </a:solidFill>
              </a:rPr>
              <a:t>      	</a:t>
            </a:r>
            <a:r>
              <a:rPr lang="en-GB" dirty="0" smtClean="0"/>
              <a:t>        a</a:t>
            </a:r>
            <a:r>
              <a:rPr lang="en-GB" baseline="30000" dirty="0" smtClean="0"/>
              <a:t>-4</a:t>
            </a:r>
            <a:r>
              <a:rPr lang="en-GB" dirty="0" smtClean="0"/>
              <a:t> =	         	         5x</a:t>
            </a:r>
            <a:r>
              <a:rPr lang="en-GB" baseline="30000" dirty="0" smtClean="0"/>
              <a:t>-2</a:t>
            </a:r>
            <a:r>
              <a:rPr lang="en-GB" dirty="0" smtClean="0"/>
              <a:t> 	=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 smtClean="0"/>
              <a:t>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=					=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219858" y="49366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			          	  </a:t>
            </a: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				  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2718" y="461348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30000" dirty="0" smtClean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0119" y="76126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 smtClean="0"/>
              <a:t>1</a:t>
            </a:r>
            <a:r>
              <a:rPr lang="en-GB" dirty="0" smtClean="0"/>
              <a:t> =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607985" y="76126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84204" y="240154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r>
              <a:rPr lang="en-GB" baseline="30000" dirty="0" smtClean="0"/>
              <a:t>0</a:t>
            </a:r>
            <a:r>
              <a:rPr lang="en-GB" dirty="0" smtClean="0"/>
              <a:t> =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702070" y="24015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76256" y="908720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702070" y="2370774"/>
            <a:ext cx="542338" cy="400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593216" y="761262"/>
            <a:ext cx="579184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166507" y="4751984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/>
              <a:t>-m</a:t>
            </a:r>
            <a:r>
              <a:rPr lang="en-GB" dirty="0"/>
              <a:t> =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26526" y="4546701"/>
            <a:ext cx="166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negative power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339310" y="5012054"/>
            <a:ext cx="5661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    </a:t>
            </a: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GB" b="1" dirty="0">
                <a:solidFill>
                  <a:srgbClr val="FF0000"/>
                </a:solidFill>
              </a:rPr>
              <a:t>9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3154252" y="4962199"/>
            <a:ext cx="384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FF0000"/>
                </a:solidFill>
              </a:rPr>
              <a:t>1</a:t>
            </a:r>
          </a:p>
          <a:p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GB" b="1" baseline="30000" dirty="0">
                <a:solidFill>
                  <a:srgbClr val="FF0000"/>
                </a:solidFill>
              </a:rPr>
              <a:t>4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5248819" y="4962198"/>
            <a:ext cx="1624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   </a:t>
            </a:r>
            <a:r>
              <a:rPr lang="en-GB" b="1" u="sng" dirty="0" smtClean="0">
                <a:solidFill>
                  <a:srgbClr val="FF0000"/>
                </a:solidFill>
              </a:rPr>
              <a:t>1</a:t>
            </a:r>
            <a:endParaRPr lang="en-GB" b="1" u="sng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    x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endParaRPr lang="en-GB" b="1" baseline="30000" dirty="0">
              <a:solidFill>
                <a:srgbClr val="FF0000"/>
              </a:solidFill>
            </a:endParaRPr>
          </a:p>
          <a:p>
            <a:r>
              <a:rPr lang="en-GB" b="1" u="sng" dirty="0">
                <a:solidFill>
                  <a:srgbClr val="FF0000"/>
                </a:solidFill>
              </a:rPr>
              <a:t>5</a:t>
            </a:r>
          </a:p>
          <a:p>
            <a:r>
              <a:rPr lang="en-GB" b="1" dirty="0">
                <a:solidFill>
                  <a:srgbClr val="FF0000"/>
                </a:solidFill>
              </a:rPr>
              <a:t>x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84573" y="5121316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 * 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7796180" y="4598064"/>
            <a:ext cx="736260" cy="6873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214533" y="4962199"/>
            <a:ext cx="1352309" cy="12501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138036" y="5025874"/>
            <a:ext cx="1217940" cy="118650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321790" y="5059764"/>
            <a:ext cx="1255380" cy="12495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035502" y="4536549"/>
            <a:ext cx="1960433" cy="400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98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27" grpId="0" animBg="1"/>
      <p:bldP spid="28" grpId="0"/>
      <p:bldP spid="29" grpId="0"/>
      <p:bldP spid="30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525462"/>
          </a:xfrm>
        </p:spPr>
        <p:txBody>
          <a:bodyPr>
            <a:normAutofit/>
          </a:bodyPr>
          <a:lstStyle/>
          <a:p>
            <a:pPr algn="l"/>
            <a:r>
              <a:rPr lang="en-GB" sz="1800" b="1" u="sng" dirty="0" smtClean="0">
                <a:latin typeface="+mn-lt"/>
              </a:rPr>
              <a:t>Fractional indices</a:t>
            </a:r>
            <a:endParaRPr lang="en-GB" sz="1800" b="1" u="sng" dirty="0">
              <a:latin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057" y="866775"/>
            <a:ext cx="7777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/>
              <a:t> Any term with a fractional index of         is the nth root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5438" y="1561681"/>
            <a:ext cx="590274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e.g</a:t>
            </a:r>
            <a:r>
              <a:rPr lang="en-GB" dirty="0" smtClean="0"/>
              <a:t>.	= 			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=</a:t>
            </a:r>
            <a:endParaRPr lang="en-GB" dirty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96042" y="2503762"/>
            <a:ext cx="57881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/>
              <a:t> Any term with a fractional index of         is the nth root to </a:t>
            </a:r>
            <a:r>
              <a:rPr lang="en-GB" dirty="0" smtClean="0"/>
              <a:t>the </a:t>
            </a:r>
            <a:r>
              <a:rPr lang="en-GB" dirty="0"/>
              <a:t>power m. 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54025" y="3573016"/>
            <a:ext cx="60621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e.g</a:t>
            </a:r>
            <a:r>
              <a:rPr lang="en-GB" dirty="0" smtClean="0"/>
              <a:t>.	=		2m</a:t>
            </a:r>
            <a:r>
              <a:rPr lang="en-GB" baseline="30000" dirty="0" smtClean="0"/>
              <a:t>2</a:t>
            </a:r>
            <a:r>
              <a:rPr lang="en-GB" dirty="0" smtClean="0"/>
              <a:t> x 	  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  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  </a:t>
            </a:r>
            <a:endParaRPr lang="en-GB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54025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98229" y="852179"/>
                <a:ext cx="594202" cy="471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229" y="852179"/>
                <a:ext cx="594202" cy="471796"/>
              </a:xfrm>
              <a:prstGeom prst="rect">
                <a:avLst/>
              </a:prstGeom>
              <a:blipFill rotWithShape="1">
                <a:blip r:embed="rId2"/>
                <a:stretch>
                  <a:fillRect r="-8163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380312" y="951565"/>
                <a:ext cx="563680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951565"/>
                <a:ext cx="563680" cy="3724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23191" y="745075"/>
                <a:ext cx="37459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191" y="745075"/>
                <a:ext cx="374590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42103" y="1561681"/>
                <a:ext cx="452303" cy="480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03" y="1561681"/>
                <a:ext cx="452303" cy="4807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75523" y="1499003"/>
                <a:ext cx="583750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523" y="1499003"/>
                <a:ext cx="583750" cy="4946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75656" y="1592746"/>
                <a:ext cx="527004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592746"/>
                <a:ext cx="527004" cy="40094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97781" y="1590053"/>
                <a:ext cx="691087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𝟐𝟕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781" y="1590053"/>
                <a:ext cx="691087" cy="4036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33" y="2382340"/>
                <a:ext cx="435504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33" y="2382340"/>
                <a:ext cx="435504" cy="5666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8229" y="2591029"/>
                <a:ext cx="635880" cy="459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229" y="2591029"/>
                <a:ext cx="635880" cy="459869"/>
              </a:xfrm>
              <a:prstGeom prst="rect">
                <a:avLst/>
              </a:prstGeom>
              <a:blipFill rotWithShape="1">
                <a:blip r:embed="rId10"/>
                <a:stretch>
                  <a:fillRect r="-7619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57163" y="2693339"/>
                <a:ext cx="832151" cy="374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rad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GB" b="1" baseline="30000" dirty="0" smtClean="0">
                    <a:solidFill>
                      <a:srgbClr val="FF0000"/>
                    </a:solidFill>
                  </a:rPr>
                  <a:t>m</a:t>
                </a:r>
                <a:endParaRPr lang="en-GB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163" y="2693339"/>
                <a:ext cx="832151" cy="374398"/>
              </a:xfrm>
              <a:prstGeom prst="rect">
                <a:avLst/>
              </a:prstGeom>
              <a:blipFill rotWithShape="1">
                <a:blip r:embed="rId11"/>
                <a:stretch>
                  <a:fillRect l="-6618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33042" y="3573016"/>
                <a:ext cx="452303" cy="481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42" y="3573016"/>
                <a:ext cx="452303" cy="4817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615438" y="3573016"/>
                <a:ext cx="614142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rad>
                      <m:r>
                        <m:rPr>
                          <m:nor/>
                        </m:rPr>
                        <a:rPr lang="en-GB" b="1" baseline="30000" dirty="0">
                          <a:solidFill>
                            <a:srgbClr val="FF0000"/>
                          </a:solidFill>
                        </a:rPr>
                        <m:t>2</m:t>
                      </m:r>
                    </m:oMath>
                  </m:oMathPara>
                </a14:m>
                <a:endParaRPr lang="en-GB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38" y="3573016"/>
                <a:ext cx="614142" cy="40363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615438" y="3971667"/>
                <a:ext cx="710323" cy="674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𝟔𝟒</m:t>
                          </m:r>
                        </m:e>
                      </m:rad>
                    </m:oMath>
                  </m:oMathPara>
                </a14:m>
                <a:endParaRPr lang="en-GB" b="1" baseline="30000" dirty="0" smtClean="0">
                  <a:solidFill>
                    <a:srgbClr val="FF0000"/>
                  </a:solidFill>
                </a:endParaRPr>
              </a:p>
              <a:p>
                <a:endParaRPr lang="en-GB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38" y="3971667"/>
                <a:ext cx="710323" cy="67409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662176" y="44333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43992" y="3677576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Surd form</a:t>
            </a:r>
            <a:endParaRPr lang="en-GB" dirty="0"/>
          </a:p>
        </p:txBody>
      </p:sp>
      <p:cxnSp>
        <p:nvCxnSpPr>
          <p:cNvPr id="45" name="Straight Arrow Connector 44"/>
          <p:cNvCxnSpPr>
            <a:endCxn id="37" idx="2"/>
          </p:cNvCxnSpPr>
          <p:nvPr/>
        </p:nvCxnSpPr>
        <p:spPr>
          <a:xfrm flipV="1">
            <a:off x="6948264" y="3050898"/>
            <a:ext cx="167905" cy="6266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028384" y="3150093"/>
            <a:ext cx="216024" cy="4791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660232" y="3698046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Index form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529759" y="852179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24425" y="3456899"/>
                <a:ext cx="671081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425" y="3456899"/>
                <a:ext cx="671081" cy="4932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47879" y="3430937"/>
                <a:ext cx="960455" cy="500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879" y="3430937"/>
                <a:ext cx="960455" cy="50090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2000" y="3882712"/>
                <a:ext cx="700768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82712"/>
                <a:ext cx="700768" cy="5050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7332" y="4843549"/>
                <a:ext cx="1789272" cy="1535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b="0" i="1" baseline="30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baseline="30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=	           x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            =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            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=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2" y="4843549"/>
                <a:ext cx="1789272" cy="1535741"/>
              </a:xfrm>
              <a:prstGeom prst="rect">
                <a:avLst/>
              </a:prstGeom>
              <a:blipFill rotWithShape="1">
                <a:blip r:embed="rId18"/>
                <a:stretch>
                  <a:fillRect r="-2041" b="-5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667034" y="4855603"/>
                <a:ext cx="586892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034" y="4855603"/>
                <a:ext cx="586892" cy="40363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389881" y="4855603"/>
                <a:ext cx="662233" cy="370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GB" b="0" i="1" baseline="30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881" y="4855603"/>
                <a:ext cx="662233" cy="370422"/>
              </a:xfrm>
              <a:prstGeom prst="rect">
                <a:avLst/>
              </a:prstGeom>
              <a:blipFill rotWithShape="1">
                <a:blip r:embed="rId2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603203" y="5360292"/>
                <a:ext cx="841834" cy="502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203" y="5360292"/>
                <a:ext cx="841834" cy="502253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647734" y="5862545"/>
                <a:ext cx="606192" cy="502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734" y="5862545"/>
                <a:ext cx="606192" cy="50225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7557880" y="2503763"/>
            <a:ext cx="1190583" cy="5768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7439156" y="871359"/>
            <a:ext cx="805251" cy="6276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211638" y="1515939"/>
            <a:ext cx="1512490" cy="85483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1507456" y="1522060"/>
            <a:ext cx="1048320" cy="8602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483686" y="3389655"/>
            <a:ext cx="1600481" cy="138369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1667034" y="3531742"/>
            <a:ext cx="1385080" cy="12416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1647734" y="5259240"/>
            <a:ext cx="1404380" cy="12661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1576003" y="195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41638" y="195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5" grpId="0"/>
      <p:bldP spid="22" grpId="0"/>
      <p:bldP spid="27" grpId="0"/>
      <p:bldP spid="26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8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6904" y="188641"/>
            <a:ext cx="3024336" cy="975435"/>
          </a:xfrm>
        </p:spPr>
        <p:txBody>
          <a:bodyPr/>
          <a:lstStyle/>
          <a:p>
            <a:r>
              <a:rPr lang="en-GB" dirty="0" smtClean="0"/>
              <a:t>Indices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7801" y="2053796"/>
            <a:ext cx="2954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plural of index is </a:t>
            </a:r>
            <a:r>
              <a:rPr kumimoji="0" lang="en-GB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indices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	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2113" y="1164076"/>
            <a:ext cx="3066032" cy="726172"/>
            <a:chOff x="1331640" y="2064048"/>
            <a:chExt cx="3066032" cy="726172"/>
          </a:xfrm>
        </p:grpSpPr>
        <p:sp>
          <p:nvSpPr>
            <p:cNvPr id="6" name="TextBox 5"/>
            <p:cNvSpPr txBox="1"/>
            <p:nvPr/>
          </p:nvSpPr>
          <p:spPr>
            <a:xfrm>
              <a:off x="1331640" y="2420888"/>
              <a:ext cx="3066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Remember: a</a:t>
              </a:r>
              <a:r>
                <a:rPr lang="en-GB" baseline="30000" dirty="0" smtClean="0"/>
                <a:t>n</a:t>
              </a:r>
              <a:r>
                <a:rPr lang="en-GB" dirty="0" smtClean="0"/>
                <a:t> = a x a x a x…x a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551" y="2064048"/>
              <a:ext cx="878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n times</a:t>
              </a:r>
              <a:endParaRPr lang="en-GB" dirty="0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541685" y="1816044"/>
              <a:ext cx="186331" cy="1298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4283968" y="1342496"/>
            <a:ext cx="314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	       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is called the </a:t>
            </a:r>
            <a:r>
              <a:rPr lang="en-GB" b="1" i="1" dirty="0">
                <a:ea typeface="Times New Roman" pitchFamily="18" charset="0"/>
                <a:cs typeface="Arial" pitchFamily="34" charset="0"/>
              </a:rPr>
              <a:t>base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239072" y="1883786"/>
            <a:ext cx="321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	       </a:t>
            </a:r>
            <a:r>
              <a:rPr lang="en-GB" dirty="0">
                <a:ea typeface="Times New Roman" pitchFamily="18" charset="0"/>
                <a:cs typeface="Arial" pitchFamily="34" charset="0"/>
              </a:rPr>
              <a:t>is called the </a:t>
            </a:r>
            <a:r>
              <a:rPr lang="en-GB" b="1" i="1" dirty="0">
                <a:ea typeface="Times New Roman" pitchFamily="18" charset="0"/>
                <a:cs typeface="Arial" pitchFamily="34" charset="0"/>
              </a:rPr>
              <a:t>index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788024" y="134249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81643" y="188378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43282" y="3009528"/>
            <a:ext cx="206847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 u="sng" dirty="0" smtClean="0">
                <a:latin typeface="+mn-lt"/>
              </a:rPr>
              <a:t>Scientific notation</a:t>
            </a:r>
            <a:endParaRPr lang="en-GB" sz="1800" b="1" u="sng" dirty="0">
              <a:latin typeface="+mn-lt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15290" y="3572215"/>
            <a:ext cx="7488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Standard form/scientific notation is used to write very small or large numbers in index form.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7801" y="4437112"/>
            <a:ext cx="7085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e.g.        100 = 1 x 10 x 10 	        4600000 =	                   0.00000713 = </a:t>
            </a:r>
          </a:p>
          <a:p>
            <a:r>
              <a:rPr lang="en-GB" dirty="0"/>
              <a:t>	 </a:t>
            </a:r>
            <a:r>
              <a:rPr lang="en-GB" dirty="0" smtClean="0"/>
              <a:t>    = 1 x 10</a:t>
            </a:r>
            <a:r>
              <a:rPr lang="en-GB" baseline="30000" dirty="0" smtClean="0"/>
              <a:t>2	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     = 1.0 x 10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sp>
        <p:nvSpPr>
          <p:cNvPr id="42" name="Rectangle 41"/>
          <p:cNvSpPr/>
          <p:nvPr/>
        </p:nvSpPr>
        <p:spPr>
          <a:xfrm>
            <a:off x="7508078" y="4425693"/>
            <a:ext cx="1384402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774060" y="4437112"/>
            <a:ext cx="1238099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Law of indices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9478" y="400298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</a:t>
            </a:r>
            <a:r>
              <a:rPr lang="en-GB" b="1" dirty="0"/>
              <a:t>3: </a:t>
            </a:r>
            <a:r>
              <a:rPr lang="en-GB" dirty="0"/>
              <a:t>when you </a:t>
            </a:r>
            <a:r>
              <a:rPr lang="en-GB" dirty="0" smtClean="0"/>
              <a:t>have one </a:t>
            </a:r>
            <a:r>
              <a:rPr lang="en-GB" dirty="0"/>
              <a:t>power to the power of another, </a:t>
            </a:r>
            <a:endParaRPr lang="en-GB" dirty="0" smtClean="0"/>
          </a:p>
          <a:p>
            <a:r>
              <a:rPr lang="en-GB" dirty="0" smtClean="0"/>
              <a:t>you 		the numbers in </a:t>
            </a:r>
            <a:r>
              <a:rPr lang="en-GB" dirty="0"/>
              <a:t>the power</a:t>
            </a:r>
            <a:r>
              <a:rPr lang="en-GB" dirty="0" smtClean="0"/>
              <a:t>:</a:t>
            </a:r>
          </a:p>
          <a:p>
            <a:r>
              <a:rPr lang="en-GB" dirty="0" smtClean="0"/>
              <a:t> 	</a:t>
            </a:r>
          </a:p>
          <a:p>
            <a:r>
              <a:rPr lang="pt-BR" dirty="0" smtClean="0"/>
              <a:t>e.g</a:t>
            </a:r>
            <a:r>
              <a:rPr lang="pt-BR" dirty="0"/>
              <a:t>. </a:t>
            </a:r>
            <a:r>
              <a:rPr lang="pt-BR" dirty="0" smtClean="0"/>
              <a:t>	(</a:t>
            </a:r>
            <a:r>
              <a:rPr lang="pt-BR" i="1" dirty="0"/>
              <a:t>x</a:t>
            </a:r>
            <a:r>
              <a:rPr lang="pt-BR" baseline="30000" dirty="0"/>
              <a:t>2</a:t>
            </a:r>
            <a:r>
              <a:rPr lang="pt-BR" dirty="0"/>
              <a:t> ) </a:t>
            </a:r>
            <a:r>
              <a:rPr lang="pt-BR" baseline="30000" dirty="0"/>
              <a:t>3</a:t>
            </a:r>
            <a:r>
              <a:rPr lang="pt-BR" dirty="0"/>
              <a:t> = 	</a:t>
            </a:r>
            <a:r>
              <a:rPr lang="pt-BR" dirty="0" smtClean="0"/>
              <a:t>	</a:t>
            </a:r>
            <a:r>
              <a:rPr lang="pt-BR" dirty="0"/>
              <a:t>	</a:t>
            </a:r>
            <a:r>
              <a:rPr lang="pt-BR" dirty="0" smtClean="0"/>
              <a:t>(</a:t>
            </a:r>
            <a:r>
              <a:rPr lang="pt-BR" i="1" dirty="0"/>
              <a:t>a</a:t>
            </a:r>
            <a:r>
              <a:rPr lang="pt-BR" baseline="30000" dirty="0"/>
              <a:t>4</a:t>
            </a:r>
            <a:r>
              <a:rPr lang="pt-BR" dirty="0"/>
              <a:t> </a:t>
            </a:r>
            <a:r>
              <a:rPr lang="pt-BR" dirty="0" smtClean="0"/>
              <a:t>)</a:t>
            </a:r>
            <a:r>
              <a:rPr lang="pt-BR" baseline="30000" dirty="0" smtClean="0"/>
              <a:t>-</a:t>
            </a:r>
            <a:r>
              <a:rPr lang="pt-BR" baseline="30000" dirty="0"/>
              <a:t>2</a:t>
            </a:r>
            <a:r>
              <a:rPr lang="pt-BR" dirty="0"/>
              <a:t> </a:t>
            </a:r>
            <a:r>
              <a:rPr lang="pt-BR" dirty="0" smtClean="0"/>
              <a:t>=</a:t>
            </a:r>
            <a:endParaRPr lang="pt-BR" b="1" baseline="30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1: </a:t>
            </a:r>
            <a:r>
              <a:rPr lang="en-GB" dirty="0" smtClean="0"/>
              <a:t>when you multiplying two expressions involving powers, </a:t>
            </a:r>
          </a:p>
          <a:p>
            <a:r>
              <a:rPr lang="en-GB" dirty="0" smtClean="0"/>
              <a:t>you </a:t>
            </a:r>
            <a:r>
              <a:rPr lang="en-GB" dirty="0"/>
              <a:t>	</a:t>
            </a:r>
            <a:r>
              <a:rPr lang="en-GB" dirty="0" smtClean="0"/>
              <a:t>	the numbers in the power: 	</a:t>
            </a:r>
            <a:endParaRPr lang="en-GB" i="1" baseline="30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67544" y="2617987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Rule 2: </a:t>
            </a:r>
            <a:r>
              <a:rPr lang="en-GB" dirty="0" smtClean="0"/>
              <a:t>when you divide two expressions involving powers, </a:t>
            </a:r>
          </a:p>
          <a:p>
            <a:r>
              <a:rPr lang="en-GB" dirty="0" smtClean="0"/>
              <a:t>you 		the numbers in the power:	</a:t>
            </a:r>
          </a:p>
          <a:p>
            <a:r>
              <a:rPr lang="en-GB" dirty="0" smtClean="0"/>
              <a:t>	</a:t>
            </a:r>
          </a:p>
          <a:p>
            <a:r>
              <a:rPr lang="pt-BR" dirty="0" smtClean="0"/>
              <a:t>e.g. 	</a:t>
            </a:r>
            <a:r>
              <a:rPr lang="pt-BR" i="1" dirty="0" smtClean="0"/>
              <a:t>a</a:t>
            </a:r>
            <a:r>
              <a:rPr lang="pt-BR" baseline="30000" dirty="0" smtClean="0"/>
              <a:t>8</a:t>
            </a:r>
            <a:r>
              <a:rPr lang="pt-BR" dirty="0" smtClean="0"/>
              <a:t> ÷ </a:t>
            </a:r>
            <a:r>
              <a:rPr lang="pt-BR" i="1" dirty="0" smtClean="0"/>
              <a:t>a</a:t>
            </a:r>
            <a:r>
              <a:rPr lang="pt-BR" baseline="30000" dirty="0" smtClean="0"/>
              <a:t>3</a:t>
            </a:r>
            <a:r>
              <a:rPr lang="pt-BR" dirty="0" smtClean="0"/>
              <a:t> = 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b="1" baseline="30000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m</a:t>
            </a:r>
            <a:r>
              <a:rPr lang="pt-BR" baseline="30000" dirty="0" smtClean="0"/>
              <a:t>10</a:t>
            </a:r>
            <a:r>
              <a:rPr lang="pt-BR" dirty="0" smtClean="0"/>
              <a:t> ÷ m</a:t>
            </a:r>
            <a:r>
              <a:rPr lang="pt-BR" baseline="30000" dirty="0" smtClean="0"/>
              <a:t>8</a:t>
            </a:r>
            <a:r>
              <a:rPr lang="pt-BR" dirty="0" smtClean="0"/>
              <a:t> =</a:t>
            </a:r>
            <a:endParaRPr lang="pt-BR" b="1" baseline="30000" dirty="0" smtClean="0">
              <a:solidFill>
                <a:srgbClr val="FF0000"/>
              </a:solidFill>
            </a:endParaRPr>
          </a:p>
          <a:p>
            <a:endParaRPr lang="pt-BR" baseline="30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7020272" y="2679071"/>
            <a:ext cx="425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u="sng" dirty="0" smtClean="0"/>
              <a:t>a</a:t>
            </a:r>
            <a:r>
              <a:rPr lang="en-GB" i="1" u="sng" baseline="30000" dirty="0" smtClean="0"/>
              <a:t>m</a:t>
            </a:r>
          </a:p>
          <a:p>
            <a:r>
              <a:rPr lang="en-GB" i="1" dirty="0" smtClean="0"/>
              <a:t>a</a:t>
            </a:r>
            <a:r>
              <a:rPr lang="en-GB" i="1" baseline="30000" dirty="0" smtClean="0"/>
              <a:t>n</a:t>
            </a:r>
          </a:p>
        </p:txBody>
      </p:sp>
      <p:sp>
        <p:nvSpPr>
          <p:cNvPr id="3" name="Rectangle 2"/>
          <p:cNvSpPr/>
          <p:nvPr/>
        </p:nvSpPr>
        <p:spPr>
          <a:xfrm>
            <a:off x="489892" y="1978645"/>
            <a:ext cx="6098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e.g</a:t>
            </a:r>
            <a:r>
              <a:rPr lang="es-ES" dirty="0"/>
              <a:t>. 	</a:t>
            </a:r>
            <a:r>
              <a:rPr lang="es-ES" dirty="0" smtClean="0"/>
              <a:t>a</a:t>
            </a:r>
            <a:r>
              <a:rPr lang="es-ES" baseline="30000" dirty="0" smtClean="0"/>
              <a:t>3</a:t>
            </a:r>
            <a:r>
              <a:rPr lang="es-ES" dirty="0" smtClean="0"/>
              <a:t> x</a:t>
            </a:r>
            <a:r>
              <a:rPr lang="es-ES" baseline="-25000" dirty="0" smtClean="0"/>
              <a:t> </a:t>
            </a:r>
            <a:r>
              <a:rPr lang="es-ES" dirty="0" smtClean="0"/>
              <a:t> a</a:t>
            </a:r>
            <a:r>
              <a:rPr lang="es-ES" baseline="30000" dirty="0" smtClean="0"/>
              <a:t>4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b="1" dirty="0" smtClean="0">
                <a:solidFill>
                  <a:srgbClr val="FF0000"/>
                </a:solidFill>
              </a:rPr>
              <a:t>		</a:t>
            </a:r>
            <a:r>
              <a:rPr lang="es-ES" i="1" dirty="0" smtClean="0"/>
              <a:t>y</a:t>
            </a:r>
            <a:r>
              <a:rPr lang="es-ES" baseline="30000" dirty="0" smtClean="0"/>
              <a:t>-1</a:t>
            </a:r>
            <a:r>
              <a:rPr lang="es-ES" dirty="0" smtClean="0"/>
              <a:t> x</a:t>
            </a:r>
            <a:r>
              <a:rPr lang="es-ES" baseline="-25000" dirty="0" smtClean="0"/>
              <a:t>  </a:t>
            </a:r>
            <a:r>
              <a:rPr lang="es-ES" dirty="0" smtClean="0"/>
              <a:t> </a:t>
            </a:r>
            <a:r>
              <a:rPr lang="es-ES" i="1" dirty="0"/>
              <a:t>y</a:t>
            </a:r>
            <a:r>
              <a:rPr lang="es-ES" baseline="30000" dirty="0"/>
              <a:t>6</a:t>
            </a:r>
            <a:r>
              <a:rPr lang="es-ES" dirty="0"/>
              <a:t> </a:t>
            </a:r>
            <a:r>
              <a:rPr lang="es-ES" dirty="0" smtClean="0"/>
              <a:t>=</a:t>
            </a:r>
            <a:endParaRPr lang="es-ES" b="1" baseline="30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0272" y="1389765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a</a:t>
            </a:r>
            <a:r>
              <a:rPr lang="en-GB" i="1" baseline="30000" dirty="0"/>
              <a:t>m</a:t>
            </a:r>
            <a:r>
              <a:rPr lang="es-ES" dirty="0"/>
              <a:t> x</a:t>
            </a:r>
            <a:r>
              <a:rPr lang="es-ES" baseline="-25000" dirty="0"/>
              <a:t> </a:t>
            </a:r>
            <a:r>
              <a:rPr lang="en-GB" i="1" dirty="0"/>
              <a:t>a</a:t>
            </a:r>
            <a:r>
              <a:rPr lang="en-GB" i="1" baseline="30000" dirty="0"/>
              <a:t>n</a:t>
            </a:r>
            <a:r>
              <a:rPr lang="en-GB" i="1" dirty="0"/>
              <a:t> </a:t>
            </a:r>
            <a:r>
              <a:rPr lang="en-GB" dirty="0" smtClean="0"/>
              <a:t>=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20272" y="4352722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</a:t>
            </a:r>
            <a:r>
              <a:rPr lang="en-GB" i="1" dirty="0"/>
              <a:t>a</a:t>
            </a:r>
            <a:r>
              <a:rPr lang="en-GB" i="1" baseline="30000" dirty="0"/>
              <a:t>m</a:t>
            </a:r>
            <a:r>
              <a:rPr lang="en-GB" i="1" dirty="0"/>
              <a:t> </a:t>
            </a:r>
            <a:r>
              <a:rPr lang="en-GB" dirty="0"/>
              <a:t>) </a:t>
            </a:r>
            <a:r>
              <a:rPr lang="en-GB" i="1" baseline="30000" dirty="0"/>
              <a:t>n</a:t>
            </a:r>
            <a:r>
              <a:rPr lang="en-GB" i="1" dirty="0"/>
              <a:t> </a:t>
            </a:r>
            <a:r>
              <a:rPr lang="en-GB" dirty="0" smtClean="0"/>
              <a:t>=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72466" y="1978645"/>
            <a:ext cx="1263547" cy="639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84892" y="1544539"/>
            <a:ext cx="1145491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358997" y="1978645"/>
            <a:ext cx="1180062" cy="639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084893" y="4305446"/>
            <a:ext cx="1232333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35596" y="2950389"/>
            <a:ext cx="133214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318130" y="3377583"/>
            <a:ext cx="1220928" cy="6323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238843" y="3428257"/>
            <a:ext cx="1276518" cy="581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230384" y="4827178"/>
            <a:ext cx="1308674" cy="7620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90166" y="4827178"/>
            <a:ext cx="1445848" cy="7620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967933" y="1335251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664427" y="2817570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910410" y="4355845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76256" y="908720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5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2020" y="761262"/>
            <a:ext cx="5232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</a:t>
            </a:r>
            <a:r>
              <a:rPr lang="en-GB" dirty="0"/>
              <a:t>to the </a:t>
            </a:r>
            <a:r>
              <a:rPr lang="en-GB" dirty="0" smtClean="0"/>
              <a:t>		        is </a:t>
            </a:r>
            <a:r>
              <a:rPr lang="en-GB" dirty="0"/>
              <a:t>equal to itself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6316" y="267991"/>
            <a:ext cx="1479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/>
              <a:t>Useful extras </a:t>
            </a:r>
            <a:endParaRPr lang="en-GB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71803" y="1408324"/>
            <a:ext cx="511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/>
              <a:t>e.g. 5</a:t>
            </a:r>
            <a:r>
              <a:rPr lang="nn-NO" baseline="30000" dirty="0"/>
              <a:t>1</a:t>
            </a:r>
            <a:r>
              <a:rPr lang="nn-NO" dirty="0"/>
              <a:t> = </a:t>
            </a:r>
            <a:r>
              <a:rPr lang="nn-NO" dirty="0" smtClean="0"/>
              <a:t>       	17</a:t>
            </a:r>
            <a:r>
              <a:rPr lang="nn-NO" baseline="30000" dirty="0" smtClean="0"/>
              <a:t>1</a:t>
            </a:r>
            <a:r>
              <a:rPr lang="nn-NO" dirty="0" smtClean="0"/>
              <a:t> =</a:t>
            </a:r>
            <a:r>
              <a:rPr lang="nn-NO" b="1" dirty="0" smtClean="0">
                <a:solidFill>
                  <a:srgbClr val="FF0000"/>
                </a:solidFill>
              </a:rPr>
              <a:t>		</a:t>
            </a:r>
            <a:r>
              <a:rPr lang="nn-NO" dirty="0" smtClean="0"/>
              <a:t> </a:t>
            </a:r>
            <a:r>
              <a:rPr lang="nn-NO" dirty="0"/>
              <a:t>35627658</a:t>
            </a:r>
            <a:r>
              <a:rPr lang="nn-NO" baseline="30000" dirty="0"/>
              <a:t>1</a:t>
            </a:r>
            <a:r>
              <a:rPr lang="nn-NO" dirty="0"/>
              <a:t> </a:t>
            </a:r>
            <a:r>
              <a:rPr lang="nn-NO" dirty="0" smtClean="0"/>
              <a:t>=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574" y="23562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</a:t>
            </a:r>
            <a:r>
              <a:rPr lang="en-GB" dirty="0"/>
              <a:t>to the power 0 is equal to 1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22338" y="3717032"/>
            <a:ext cx="5230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dirty="0"/>
              <a:t>e.g. 5</a:t>
            </a:r>
            <a:r>
              <a:rPr lang="nn-NO" baseline="30000" dirty="0"/>
              <a:t>0</a:t>
            </a:r>
            <a:r>
              <a:rPr lang="nn-NO" dirty="0"/>
              <a:t> =</a:t>
            </a:r>
            <a:r>
              <a:rPr lang="nn-NO" dirty="0" smtClean="0"/>
              <a:t>1		17</a:t>
            </a:r>
            <a:r>
              <a:rPr lang="nn-NO" baseline="30000" dirty="0" smtClean="0"/>
              <a:t>0</a:t>
            </a:r>
            <a:r>
              <a:rPr lang="nn-NO" dirty="0" smtClean="0"/>
              <a:t> </a:t>
            </a:r>
            <a:r>
              <a:rPr lang="nn-NO" dirty="0"/>
              <a:t>=</a:t>
            </a:r>
            <a:r>
              <a:rPr lang="nn-NO" dirty="0" smtClean="0"/>
              <a:t>1		35627658</a:t>
            </a:r>
            <a:r>
              <a:rPr lang="nn-NO" baseline="30000" dirty="0" smtClean="0"/>
              <a:t>0</a:t>
            </a:r>
            <a:r>
              <a:rPr lang="nn-NO" dirty="0" smtClean="0"/>
              <a:t> </a:t>
            </a:r>
            <a:r>
              <a:rPr lang="nn-NO" dirty="0"/>
              <a:t>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8762" y="2858669"/>
            <a:ext cx="235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i.e</a:t>
            </a:r>
            <a:r>
              <a:rPr lang="en-GB" dirty="0" smtClean="0"/>
              <a:t>	</a:t>
            </a:r>
            <a:r>
              <a:rPr lang="en-GB" u="sng" dirty="0" smtClean="0"/>
              <a:t>a</a:t>
            </a:r>
            <a:r>
              <a:rPr lang="en-GB" u="sng" baseline="30000" dirty="0" smtClean="0"/>
              <a:t>2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u="sng" dirty="0" smtClean="0"/>
              <a:t>a x a</a:t>
            </a:r>
            <a:r>
              <a:rPr lang="en-GB" dirty="0" smtClean="0"/>
              <a:t>	    </a:t>
            </a:r>
            <a:r>
              <a:rPr lang="en-GB" u="sng" dirty="0" smtClean="0"/>
              <a:t>1</a:t>
            </a:r>
          </a:p>
          <a:p>
            <a:r>
              <a:rPr lang="en-GB" dirty="0"/>
              <a:t>	</a:t>
            </a:r>
            <a:r>
              <a:rPr lang="en-GB" dirty="0" smtClean="0"/>
              <a:t>a</a:t>
            </a:r>
            <a:r>
              <a:rPr lang="en-GB" baseline="30000" dirty="0" smtClean="0"/>
              <a:t>2</a:t>
            </a:r>
            <a:r>
              <a:rPr lang="en-GB" dirty="0"/>
              <a:t> </a:t>
            </a:r>
            <a:r>
              <a:rPr lang="en-GB" dirty="0" smtClean="0"/>
              <a:t>    a x a	    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67998" y="2976487"/>
            <a:ext cx="2316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r>
              <a:rPr lang="en-GB" baseline="30000" dirty="0" smtClean="0"/>
              <a:t>0</a:t>
            </a:r>
            <a:r>
              <a:rPr lang="en-GB" dirty="0" smtClean="0"/>
              <a:t> =       =	         =	= 1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577170" y="787454"/>
            <a:ext cx="1183067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88775" y="1433043"/>
            <a:ext cx="1344534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892307" y="1432456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96060" y="1420119"/>
            <a:ext cx="792088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46634" y="4546701"/>
            <a:ext cx="6318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Anything to a 			involves dividing:</a:t>
            </a:r>
          </a:p>
          <a:p>
            <a:endParaRPr lang="en-GB" dirty="0" smtClean="0"/>
          </a:p>
          <a:p>
            <a:r>
              <a:rPr lang="en-GB" dirty="0" smtClean="0"/>
              <a:t>e.g. 3</a:t>
            </a:r>
            <a:r>
              <a:rPr lang="en-GB" baseline="30000" dirty="0" smtClean="0"/>
              <a:t>-2</a:t>
            </a:r>
            <a:r>
              <a:rPr lang="en-GB" dirty="0" smtClean="0"/>
              <a:t> =  </a:t>
            </a:r>
            <a:r>
              <a:rPr lang="en-GB" b="1" dirty="0" smtClean="0">
                <a:solidFill>
                  <a:srgbClr val="FF0000"/>
                </a:solidFill>
              </a:rPr>
              <a:t>      	</a:t>
            </a:r>
            <a:r>
              <a:rPr lang="en-GB" dirty="0" smtClean="0"/>
              <a:t>        a</a:t>
            </a:r>
            <a:r>
              <a:rPr lang="en-GB" baseline="30000" dirty="0" smtClean="0"/>
              <a:t>-4</a:t>
            </a:r>
            <a:r>
              <a:rPr lang="en-GB" dirty="0" smtClean="0"/>
              <a:t> =	         	         5x</a:t>
            </a:r>
            <a:r>
              <a:rPr lang="en-GB" baseline="30000" dirty="0" smtClean="0"/>
              <a:t>-2</a:t>
            </a:r>
            <a:r>
              <a:rPr lang="en-GB" dirty="0" smtClean="0"/>
              <a:t> 	=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/>
              <a:t> </a:t>
            </a:r>
            <a:r>
              <a:rPr lang="en-GB" dirty="0" smtClean="0"/>
              <a:t>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=					=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219858" y="49366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			          	  </a:t>
            </a: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				  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0119" y="76126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 smtClean="0"/>
              <a:t>1</a:t>
            </a:r>
            <a:r>
              <a:rPr lang="en-GB" dirty="0" smtClean="0"/>
              <a:t> =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184204" y="240154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r>
              <a:rPr lang="en-GB" baseline="30000" dirty="0" smtClean="0"/>
              <a:t>0</a:t>
            </a:r>
            <a:r>
              <a:rPr lang="en-GB" dirty="0" smtClean="0"/>
              <a:t> =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876256" y="908720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702070" y="2370774"/>
            <a:ext cx="542338" cy="400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593216" y="761262"/>
            <a:ext cx="579184" cy="3630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166507" y="4751984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/>
              <a:t>-m</a:t>
            </a:r>
            <a:r>
              <a:rPr lang="en-GB" dirty="0"/>
              <a:t> =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96180" y="4598064"/>
            <a:ext cx="736260" cy="6873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214533" y="4962199"/>
            <a:ext cx="1352309" cy="12501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138036" y="5025874"/>
            <a:ext cx="1217940" cy="118650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321790" y="5059764"/>
            <a:ext cx="1255380" cy="12495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035502" y="4536549"/>
            <a:ext cx="1960433" cy="400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525462"/>
          </a:xfrm>
        </p:spPr>
        <p:txBody>
          <a:bodyPr>
            <a:normAutofit/>
          </a:bodyPr>
          <a:lstStyle/>
          <a:p>
            <a:pPr algn="l"/>
            <a:r>
              <a:rPr lang="en-GB" sz="1800" b="1" u="sng" dirty="0" smtClean="0">
                <a:latin typeface="+mn-lt"/>
              </a:rPr>
              <a:t>Fractional indices</a:t>
            </a:r>
            <a:endParaRPr lang="en-GB" sz="1800" b="1" u="sng" dirty="0">
              <a:latin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057" y="866775"/>
            <a:ext cx="7777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/>
              <a:t> Any term with a fractional index of         is the nth root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5438" y="1561681"/>
            <a:ext cx="590274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e.g</a:t>
            </a:r>
            <a:r>
              <a:rPr lang="en-GB" dirty="0" smtClean="0"/>
              <a:t>.	= 			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=</a:t>
            </a:r>
            <a:endParaRPr lang="en-GB" dirty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96042" y="2503762"/>
            <a:ext cx="57881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dirty="0"/>
              <a:t> Any term with a fractional index of         is the nth root to </a:t>
            </a:r>
            <a:r>
              <a:rPr lang="en-GB" dirty="0" smtClean="0"/>
              <a:t>the </a:t>
            </a:r>
            <a:r>
              <a:rPr lang="en-GB" dirty="0"/>
              <a:t>power m. 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54025" y="3573016"/>
            <a:ext cx="60621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e.g</a:t>
            </a:r>
            <a:r>
              <a:rPr lang="en-GB" dirty="0" smtClean="0"/>
              <a:t>.	=		2m</a:t>
            </a:r>
            <a:r>
              <a:rPr lang="en-GB" baseline="30000" dirty="0" smtClean="0"/>
              <a:t>2</a:t>
            </a:r>
            <a:r>
              <a:rPr lang="en-GB" dirty="0" smtClean="0"/>
              <a:t> x 	  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  =</a:t>
            </a:r>
          </a:p>
          <a:p>
            <a:pPr>
              <a:spcBef>
                <a:spcPct val="50000"/>
              </a:spcBef>
            </a:pPr>
            <a:r>
              <a:rPr lang="en-GB" dirty="0"/>
              <a:t>	</a:t>
            </a:r>
            <a:r>
              <a:rPr lang="en-GB" dirty="0" smtClean="0"/>
              <a:t>=			  </a:t>
            </a:r>
            <a:endParaRPr lang="en-GB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54025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98229" y="852179"/>
                <a:ext cx="594202" cy="471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229" y="852179"/>
                <a:ext cx="594202" cy="471796"/>
              </a:xfrm>
              <a:prstGeom prst="rect">
                <a:avLst/>
              </a:prstGeom>
              <a:blipFill rotWithShape="1">
                <a:blip r:embed="rId2"/>
                <a:stretch>
                  <a:fillRect r="-8163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23191" y="745075"/>
                <a:ext cx="37459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191" y="745075"/>
                <a:ext cx="37459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42103" y="1561681"/>
                <a:ext cx="452303" cy="480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03" y="1561681"/>
                <a:ext cx="452303" cy="480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75523" y="1499003"/>
                <a:ext cx="583750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523" y="1499003"/>
                <a:ext cx="583750" cy="4946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33" y="2382340"/>
                <a:ext cx="435504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33" y="2382340"/>
                <a:ext cx="435504" cy="5666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8229" y="2591029"/>
                <a:ext cx="635880" cy="459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229" y="2591029"/>
                <a:ext cx="635880" cy="459869"/>
              </a:xfrm>
              <a:prstGeom prst="rect">
                <a:avLst/>
              </a:prstGeom>
              <a:blipFill rotWithShape="1">
                <a:blip r:embed="rId7"/>
                <a:stretch>
                  <a:fillRect r="-7619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33042" y="3573016"/>
                <a:ext cx="452303" cy="481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 smtClean="0"/>
                  <a:t> </a:t>
                </a:r>
                <a:endParaRPr lang="en-GB" baseline="30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042" y="3573016"/>
                <a:ext cx="452303" cy="48173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943992" y="3677576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Surd form</a:t>
            </a:r>
            <a:endParaRPr lang="en-GB" dirty="0"/>
          </a:p>
        </p:txBody>
      </p:sp>
      <p:cxnSp>
        <p:nvCxnSpPr>
          <p:cNvPr id="45" name="Straight Arrow Connector 44"/>
          <p:cNvCxnSpPr>
            <a:endCxn id="37" idx="2"/>
          </p:cNvCxnSpPr>
          <p:nvPr/>
        </p:nvCxnSpPr>
        <p:spPr>
          <a:xfrm flipV="1">
            <a:off x="6948264" y="3050898"/>
            <a:ext cx="167905" cy="6266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028384" y="3150093"/>
            <a:ext cx="216024" cy="4791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660232" y="3698046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Index form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529759" y="852179"/>
            <a:ext cx="0" cy="4752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24425" y="3456899"/>
                <a:ext cx="671081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425" y="3456899"/>
                <a:ext cx="671081" cy="4932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7332" y="4843549"/>
                <a:ext cx="1789272" cy="1535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GB" b="0" i="1" baseline="30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baseline="30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=	           x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            =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            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=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2" y="4843549"/>
                <a:ext cx="1789272" cy="1535741"/>
              </a:xfrm>
              <a:prstGeom prst="rect">
                <a:avLst/>
              </a:prstGeom>
              <a:blipFill rotWithShape="1">
                <a:blip r:embed="rId10"/>
                <a:stretch>
                  <a:fillRect r="-2041" b="-5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667034" y="4855603"/>
                <a:ext cx="586892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034" y="4855603"/>
                <a:ext cx="586892" cy="40363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389881" y="4855603"/>
                <a:ext cx="662233" cy="370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GB" b="0" i="1" baseline="30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881" y="4855603"/>
                <a:ext cx="662233" cy="370422"/>
              </a:xfrm>
              <a:prstGeom prst="rect">
                <a:avLst/>
              </a:prstGeom>
              <a:blipFill rotWithShape="1">
                <a:blip r:embed="rId1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7557880" y="2503763"/>
            <a:ext cx="1190583" cy="5768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7439156" y="871359"/>
            <a:ext cx="805251" cy="6276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211638" y="1515939"/>
            <a:ext cx="1512490" cy="85483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1507456" y="1522060"/>
            <a:ext cx="1048320" cy="8602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483686" y="3389655"/>
            <a:ext cx="1600481" cy="138369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1667034" y="3531742"/>
            <a:ext cx="1385080" cy="12416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1647734" y="5259240"/>
            <a:ext cx="1404380" cy="12661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665</Words>
  <Application>Microsoft Office PowerPoint</Application>
  <PresentationFormat>On-screen Show (4:3)</PresentationFormat>
  <Paragraphs>199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Indices</vt:lpstr>
      <vt:lpstr>Law of indices</vt:lpstr>
      <vt:lpstr>PowerPoint Presentation</vt:lpstr>
      <vt:lpstr>Fractional indices</vt:lpstr>
      <vt:lpstr>Indices</vt:lpstr>
      <vt:lpstr>Law of indices</vt:lpstr>
      <vt:lpstr>PowerPoint Presentation</vt:lpstr>
      <vt:lpstr>Fractional indices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</dc:title>
  <dc:creator>James</dc:creator>
  <cp:lastModifiedBy>ShepherdV1</cp:lastModifiedBy>
  <cp:revision>25</cp:revision>
  <cp:lastPrinted>2013-10-03T07:19:51Z</cp:lastPrinted>
  <dcterms:created xsi:type="dcterms:W3CDTF">2013-09-28T14:50:30Z</dcterms:created>
  <dcterms:modified xsi:type="dcterms:W3CDTF">2013-10-03T13:38:20Z</dcterms:modified>
</cp:coreProperties>
</file>