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7" r:id="rId2"/>
    <p:sldId id="258" r:id="rId3"/>
    <p:sldId id="262" r:id="rId4"/>
    <p:sldId id="267" r:id="rId5"/>
    <p:sldId id="266" r:id="rId6"/>
    <p:sldId id="261" r:id="rId7"/>
    <p:sldId id="263" r:id="rId8"/>
    <p:sldId id="264" r:id="rId9"/>
    <p:sldId id="265" r:id="rId10"/>
    <p:sldId id="268" r:id="rId11"/>
    <p:sldId id="269" r:id="rId12"/>
    <p:sldId id="270" r:id="rId13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5AD81-EE97-4F6D-95E7-84D1492FA619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F782B-893F-4559-B066-F0921475C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102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A210-56F0-4079-98F1-3B509DD60A84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9DA-3D5F-45B9-970C-39AE50997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4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A210-56F0-4079-98F1-3B509DD60A84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9DA-3D5F-45B9-970C-39AE50997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80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A210-56F0-4079-98F1-3B509DD60A84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9DA-3D5F-45B9-970C-39AE50997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A210-56F0-4079-98F1-3B509DD60A84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9DA-3D5F-45B9-970C-39AE50997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92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A210-56F0-4079-98F1-3B509DD60A84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9DA-3D5F-45B9-970C-39AE50997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64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A210-56F0-4079-98F1-3B509DD60A84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9DA-3D5F-45B9-970C-39AE50997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942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A210-56F0-4079-98F1-3B509DD60A84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9DA-3D5F-45B9-970C-39AE50997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55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A210-56F0-4079-98F1-3B509DD60A84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9DA-3D5F-45B9-970C-39AE50997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57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A210-56F0-4079-98F1-3B509DD60A84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9DA-3D5F-45B9-970C-39AE50997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24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A210-56F0-4079-98F1-3B509DD60A84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9DA-3D5F-45B9-970C-39AE50997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29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A210-56F0-4079-98F1-3B509DD60A84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9DA-3D5F-45B9-970C-39AE50997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44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3A210-56F0-4079-98F1-3B509DD60A84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469DA-3D5F-45B9-970C-39AE50997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68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2242" y="908720"/>
            <a:ext cx="6411695" cy="540931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Linear equations and inequations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2655" y="2780928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…solve linear equations involving integer </a:t>
            </a:r>
            <a:r>
              <a:rPr lang="en-GB" dirty="0">
                <a:latin typeface="Comic Sans MS" pitchFamily="66" charset="0"/>
              </a:rPr>
              <a:t>coefficients with rational </a:t>
            </a:r>
            <a:r>
              <a:rPr lang="en-GB" dirty="0" smtClean="0">
                <a:latin typeface="Comic Sans MS" pitchFamily="66" charset="0"/>
              </a:rPr>
              <a:t>solutions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512" y="188640"/>
            <a:ext cx="8712968" cy="584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latin typeface="Comic Sans MS" pitchFamily="66" charset="0"/>
              </a:rPr>
              <a:t>Applying algebraic skills to linear equations 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1582340"/>
            <a:ext cx="1446230" cy="584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latin typeface="Comic Sans MS" pitchFamily="66" charset="0"/>
              </a:rPr>
              <a:t>I can…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25742" y="4149080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…solve linear inequations involving integer </a:t>
            </a:r>
            <a:r>
              <a:rPr lang="en-GB" dirty="0">
                <a:latin typeface="Comic Sans MS" pitchFamily="66" charset="0"/>
              </a:rPr>
              <a:t>coefficients with rational </a:t>
            </a:r>
            <a:r>
              <a:rPr lang="en-GB" dirty="0" smtClean="0">
                <a:latin typeface="Comic Sans MS" pitchFamily="66" charset="0"/>
              </a:rPr>
              <a:t>solutions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50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 animBg="1"/>
      <p:bldP spid="11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59632" y="188640"/>
            <a:ext cx="6552728" cy="830997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…solve linear inequations </a:t>
            </a:r>
            <a:r>
              <a:rPr lang="en-GB" sz="2400" dirty="0">
                <a:latin typeface="Comic Sans MS" pitchFamily="66" charset="0"/>
              </a:rPr>
              <a:t>involving </a:t>
            </a:r>
            <a:r>
              <a:rPr lang="en-GB" sz="2400" dirty="0" smtClean="0">
                <a:latin typeface="Comic Sans MS" pitchFamily="66" charset="0"/>
              </a:rPr>
              <a:t>integer </a:t>
            </a:r>
            <a:r>
              <a:rPr lang="en-GB" sz="2400" dirty="0">
                <a:latin typeface="Comic Sans MS" pitchFamily="66" charset="0"/>
              </a:rPr>
              <a:t>coefficients with rational </a:t>
            </a:r>
            <a:r>
              <a:rPr lang="en-GB" sz="2400" dirty="0" smtClean="0">
                <a:latin typeface="Comic Sans MS" pitchFamily="66" charset="0"/>
              </a:rPr>
              <a:t>solutions</a:t>
            </a:r>
            <a:endParaRPr lang="en-GB" sz="2400" dirty="0">
              <a:latin typeface="Comic Sans MS" pitchFamily="66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481990" y="2204864"/>
            <a:ext cx="0" cy="44644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58682" y="2455023"/>
            <a:ext cx="180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Extended answer</a:t>
            </a:r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19211" y="2142725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Step 1:</a:t>
            </a:r>
          </a:p>
          <a:p>
            <a:r>
              <a:rPr lang="en-GB" dirty="0" smtClean="0"/>
              <a:t>Decide which side will keep the x</a:t>
            </a:r>
          </a:p>
          <a:p>
            <a:r>
              <a:rPr lang="en-GB" dirty="0" smtClean="0"/>
              <a:t>(Use which one has the most letters)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3137575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Step 2:</a:t>
            </a:r>
          </a:p>
          <a:p>
            <a:r>
              <a:rPr lang="en-GB" dirty="0" smtClean="0"/>
              <a:t>Remove the number on the x side</a:t>
            </a:r>
          </a:p>
          <a:p>
            <a:r>
              <a:rPr lang="en-GB" dirty="0" smtClean="0"/>
              <a:t>(Do the opposite operation)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19211" y="4100527"/>
            <a:ext cx="3920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Step 3: </a:t>
            </a:r>
          </a:p>
          <a:p>
            <a:r>
              <a:rPr lang="en-GB" dirty="0" smtClean="0"/>
              <a:t>Remove the x on the number side</a:t>
            </a:r>
          </a:p>
          <a:p>
            <a:r>
              <a:rPr lang="en-GB" dirty="0" smtClean="0"/>
              <a:t>(Do the opposite operation)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5023857"/>
            <a:ext cx="27994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Step 4: </a:t>
            </a:r>
          </a:p>
          <a:p>
            <a:r>
              <a:rPr lang="en-GB" dirty="0" smtClean="0"/>
              <a:t>Solve for a single x</a:t>
            </a:r>
          </a:p>
          <a:p>
            <a:r>
              <a:rPr lang="en-GB" dirty="0" smtClean="0"/>
              <a:t>(Do the opposite operation)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152983" y="2455024"/>
            <a:ext cx="1764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Required answer</a:t>
            </a:r>
          </a:p>
          <a:p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42519" y="5934670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Step 5: </a:t>
            </a:r>
            <a:r>
              <a:rPr lang="en-GB" dirty="0" smtClean="0"/>
              <a:t>(If required) </a:t>
            </a:r>
          </a:p>
          <a:p>
            <a:r>
              <a:rPr lang="en-GB" u="sng" dirty="0" smtClean="0"/>
              <a:t>Change the sign </a:t>
            </a:r>
            <a:r>
              <a:rPr lang="en-GB" dirty="0" smtClean="0"/>
              <a:t>and move x to the left hand side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44008" y="2455024"/>
            <a:ext cx="2160240" cy="421433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948264" y="2455022"/>
            <a:ext cx="2061414" cy="421433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829994" y="2085690"/>
            <a:ext cx="2182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Solve 6x – 3 &gt; 2x + 13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111266" y="1254693"/>
            <a:ext cx="8898412" cy="738664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b="1" u="sng" dirty="0" smtClean="0"/>
              <a:t>Reminders</a:t>
            </a:r>
            <a:r>
              <a:rPr lang="en-GB" sz="2400" b="1" dirty="0" smtClean="0"/>
              <a:t>	</a:t>
            </a:r>
            <a:r>
              <a:rPr lang="en-GB" dirty="0" smtClean="0"/>
              <a:t>&lt; means “less than”	                &gt; means “greater than”</a:t>
            </a:r>
          </a:p>
          <a:p>
            <a:r>
              <a:rPr lang="en-GB" dirty="0"/>
              <a:t>	</a:t>
            </a:r>
            <a:r>
              <a:rPr lang="en-GB" dirty="0" smtClean="0"/>
              <a:t>	 ≤ means “less than or equal to”            ≥ means “greater than or equal to”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68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59632" y="188640"/>
            <a:ext cx="655272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Exam questions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2392" y="1432826"/>
            <a:ext cx="180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Extended answer</a:t>
            </a:r>
          </a:p>
          <a:p>
            <a:endParaRPr lang="en-GB" u="sng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56944" y="4311844"/>
            <a:ext cx="1764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Required answer</a:t>
            </a:r>
          </a:p>
          <a:p>
            <a:endParaRPr lang="en-GB" u="sng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401164" y="878828"/>
            <a:ext cx="3599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Solve the inequation 3s + 12 &gt; 8s + 2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375826" y="1436026"/>
            <a:ext cx="18003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 smtClean="0"/>
              <a:t>Extended answer</a:t>
            </a:r>
          </a:p>
          <a:p>
            <a:endParaRPr lang="en-GB" u="sng" dirty="0" smtClean="0"/>
          </a:p>
        </p:txBody>
      </p:sp>
      <p:sp>
        <p:nvSpPr>
          <p:cNvPr id="8" name="Rectangle 7"/>
          <p:cNvSpPr/>
          <p:nvPr/>
        </p:nvSpPr>
        <p:spPr>
          <a:xfrm>
            <a:off x="6443487" y="4437112"/>
            <a:ext cx="2358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/>
              <a:t>Required answer</a:t>
            </a:r>
            <a:endParaRPr lang="en-GB" u="sng" dirty="0"/>
          </a:p>
          <a:p>
            <a:endParaRPr lang="en-GB" u="sng" dirty="0"/>
          </a:p>
        </p:txBody>
      </p:sp>
      <p:sp>
        <p:nvSpPr>
          <p:cNvPr id="10" name="Rectangle 9"/>
          <p:cNvSpPr/>
          <p:nvPr/>
        </p:nvSpPr>
        <p:spPr>
          <a:xfrm>
            <a:off x="3456947" y="2060848"/>
            <a:ext cx="1944217" cy="2677656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/>
              <a:t>Marking</a:t>
            </a:r>
          </a:p>
          <a:p>
            <a:pPr algn="ctr"/>
            <a:r>
              <a:rPr lang="en-GB" sz="2400" dirty="0"/>
              <a:t>Simplify for </a:t>
            </a:r>
            <a:r>
              <a:rPr lang="en-GB" sz="2400" dirty="0" smtClean="0"/>
              <a:t>s</a:t>
            </a:r>
            <a:endParaRPr lang="en-GB" sz="2400" dirty="0"/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Simplify for numbers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Solve for </a:t>
            </a:r>
            <a:r>
              <a:rPr lang="en-GB" sz="2400" dirty="0" smtClean="0"/>
              <a:t>s</a:t>
            </a:r>
            <a:endParaRPr lang="en-GB" sz="2400" dirty="0"/>
          </a:p>
        </p:txBody>
      </p:sp>
      <p:sp>
        <p:nvSpPr>
          <p:cNvPr id="12" name="Rectangle 11"/>
          <p:cNvSpPr/>
          <p:nvPr/>
        </p:nvSpPr>
        <p:spPr>
          <a:xfrm>
            <a:off x="5508104" y="1340768"/>
            <a:ext cx="3384020" cy="297107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508104" y="4437112"/>
            <a:ext cx="3384376" cy="222586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79512" y="1340768"/>
            <a:ext cx="3024336" cy="263467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9512" y="4221087"/>
            <a:ext cx="3024336" cy="253264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0" y="858085"/>
            <a:ext cx="348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Solve the inequation 6s – 5 &lt; 4s + 6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80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59632" y="188640"/>
            <a:ext cx="655272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Exam questions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8264" y="836712"/>
            <a:ext cx="5675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Write an equation to represent a paragraph of information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84587" y="1490300"/>
            <a:ext cx="8859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You bought three packets of carrot seeds and seven of peas for £7.52.</a:t>
            </a:r>
            <a:endParaRPr lang="en-GB" sz="2400" dirty="0"/>
          </a:p>
        </p:txBody>
      </p:sp>
      <p:sp>
        <p:nvSpPr>
          <p:cNvPr id="14" name="Rectangle 13"/>
          <p:cNvSpPr/>
          <p:nvPr/>
        </p:nvSpPr>
        <p:spPr>
          <a:xfrm>
            <a:off x="3078369" y="5389765"/>
            <a:ext cx="2915253" cy="830997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/>
              <a:t>Marking</a:t>
            </a:r>
          </a:p>
          <a:p>
            <a:pPr algn="ctr"/>
            <a:r>
              <a:rPr lang="en-GB" sz="2400" dirty="0"/>
              <a:t>Use a correct </a:t>
            </a:r>
            <a:r>
              <a:rPr lang="en-GB" sz="2400" dirty="0" smtClean="0"/>
              <a:t>strategy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467544" y="3140968"/>
            <a:ext cx="1001528" cy="100811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  <a:prstDash val="dash"/>
              </a:ln>
              <a:noFill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79552" y="3277669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=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571016" y="3162175"/>
            <a:ext cx="1001528" cy="100811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  <a:prstDash val="dash"/>
              </a:ln>
              <a:noFill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08075" y="3182754"/>
            <a:ext cx="1001528" cy="100811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  <a:prstDash val="dash"/>
              </a:ln>
              <a:noFill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81218" y="3182754"/>
            <a:ext cx="1001528" cy="100811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  <a:prstDash val="dash"/>
              </a:ln>
              <a:noFill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92094" y="3192887"/>
            <a:ext cx="1001528" cy="100811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  <a:prstDash val="dash"/>
              </a:ln>
              <a:noFill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745638" y="3205195"/>
            <a:ext cx="2074833" cy="100811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  <a:prstDash val="dash"/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7231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59632" y="188640"/>
            <a:ext cx="6552728" cy="830997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…solve linear equations involving integer </a:t>
            </a:r>
            <a:r>
              <a:rPr lang="en-GB" sz="2400" dirty="0">
                <a:latin typeface="Comic Sans MS" pitchFamily="66" charset="0"/>
              </a:rPr>
              <a:t>coefficients with rational </a:t>
            </a:r>
            <a:r>
              <a:rPr lang="en-GB" sz="2400" dirty="0" smtClean="0">
                <a:latin typeface="Comic Sans MS" pitchFamily="66" charset="0"/>
              </a:rPr>
              <a:t>solutions</a:t>
            </a:r>
            <a:endParaRPr lang="en-GB" sz="2400" dirty="0">
              <a:latin typeface="Comic Sans MS" pitchFamily="66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427984" y="1448780"/>
            <a:ext cx="54006" cy="49685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19320" y="1448780"/>
            <a:ext cx="180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Extended answer</a:t>
            </a:r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51520" y="1268760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Step 1:</a:t>
            </a:r>
          </a:p>
          <a:p>
            <a:r>
              <a:rPr lang="en-GB" dirty="0" smtClean="0"/>
              <a:t>Decide which side will keep the x</a:t>
            </a:r>
          </a:p>
          <a:p>
            <a:r>
              <a:rPr lang="en-GB" dirty="0" smtClean="0"/>
              <a:t>(Use which one has the most letters)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38492" y="2492896"/>
            <a:ext cx="2821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Step 2:</a:t>
            </a:r>
          </a:p>
          <a:p>
            <a:r>
              <a:rPr lang="en-GB" dirty="0" smtClean="0"/>
              <a:t>Remove the number on the x side</a:t>
            </a:r>
          </a:p>
          <a:p>
            <a:r>
              <a:rPr lang="en-GB" dirty="0" smtClean="0"/>
              <a:t>(Do the opposite operation)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19211" y="3933056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Step 3: </a:t>
            </a:r>
          </a:p>
          <a:p>
            <a:r>
              <a:rPr lang="en-GB" dirty="0" smtClean="0"/>
              <a:t>Remove the x on the number side</a:t>
            </a:r>
          </a:p>
          <a:p>
            <a:r>
              <a:rPr lang="en-GB" dirty="0" smtClean="0"/>
              <a:t>(Do the opposite operation)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60411" y="5184246"/>
            <a:ext cx="27994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Step 4: </a:t>
            </a:r>
          </a:p>
          <a:p>
            <a:r>
              <a:rPr lang="en-GB" dirty="0" smtClean="0"/>
              <a:t>Solve for a single x</a:t>
            </a:r>
          </a:p>
          <a:p>
            <a:r>
              <a:rPr lang="en-GB" dirty="0" smtClean="0"/>
              <a:t>(Do the opposite operation)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096678" y="1421671"/>
            <a:ext cx="1764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Required answer</a:t>
            </a:r>
          </a:p>
          <a:p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19211" y="6118424"/>
            <a:ext cx="2817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Step 5: </a:t>
            </a:r>
            <a:r>
              <a:rPr lang="en-GB" dirty="0" smtClean="0"/>
              <a:t>(If required) </a:t>
            </a:r>
          </a:p>
          <a:p>
            <a:r>
              <a:rPr lang="en-GB" dirty="0" smtClean="0"/>
              <a:t>Move x to the left hand side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44008" y="1448780"/>
            <a:ext cx="2160240" cy="496855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948264" y="1448780"/>
            <a:ext cx="2061414" cy="496855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842334" y="2086396"/>
            <a:ext cx="1781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6x + 7 = x + 5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     - 7         - 7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      6x = x – 2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     - x   - x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      5x = - 2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     ÷ 5   ÷ 5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        x = - 2/5 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2015" y="2413338"/>
            <a:ext cx="1493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6x + 7 = x + 5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      6x = x – 2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      5x = - 2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        x = - 2/5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60910" y="1084094"/>
            <a:ext cx="19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Solve 6x </a:t>
            </a:r>
            <a:r>
              <a:rPr lang="en-GB" dirty="0"/>
              <a:t>+ 7 = x + 5</a:t>
            </a:r>
          </a:p>
        </p:txBody>
      </p:sp>
    </p:spTree>
    <p:extLst>
      <p:ext uri="{BB962C8B-B14F-4D97-AF65-F5344CB8AC3E}">
        <p14:creationId xmlns:p14="http://schemas.microsoft.com/office/powerpoint/2010/main" val="168262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  <p:bldP spid="8" grpId="0"/>
      <p:bldP spid="10" grpId="0"/>
      <p:bldP spid="11" grpId="0"/>
      <p:bldP spid="12" grpId="0"/>
      <p:bldP spid="13" grpId="0"/>
      <p:bldP spid="2" grpId="0"/>
      <p:bldP spid="4" grpId="0" animBg="1"/>
      <p:bldP spid="14" grpId="0" animBg="1"/>
      <p:bldP spid="5" grpId="0"/>
      <p:bldP spid="6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59632" y="188640"/>
            <a:ext cx="655272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Exam questions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878828"/>
            <a:ext cx="3349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Solve the equation 9a + 3 = 5a + 2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2392" y="1432826"/>
            <a:ext cx="180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Extended answer</a:t>
            </a:r>
          </a:p>
          <a:p>
            <a:endParaRPr lang="en-GB" u="sng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56944" y="4311844"/>
            <a:ext cx="1764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Required answer</a:t>
            </a:r>
          </a:p>
          <a:p>
            <a:endParaRPr lang="en-GB" u="sng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401164" y="878828"/>
            <a:ext cx="342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Solve the equation 2a – 5 = 7a </a:t>
            </a:r>
            <a:r>
              <a:rPr lang="en-GB" dirty="0"/>
              <a:t>-</a:t>
            </a:r>
            <a:r>
              <a:rPr lang="en-GB" dirty="0" smtClean="0"/>
              <a:t> 16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375826" y="1436026"/>
            <a:ext cx="18003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 smtClean="0"/>
              <a:t>Extended answer</a:t>
            </a:r>
          </a:p>
          <a:p>
            <a:endParaRPr lang="en-GB" u="sng" dirty="0" smtClean="0"/>
          </a:p>
        </p:txBody>
      </p:sp>
      <p:sp>
        <p:nvSpPr>
          <p:cNvPr id="8" name="Rectangle 7"/>
          <p:cNvSpPr/>
          <p:nvPr/>
        </p:nvSpPr>
        <p:spPr>
          <a:xfrm>
            <a:off x="6443487" y="4437112"/>
            <a:ext cx="2358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/>
              <a:t>Required answer</a:t>
            </a:r>
            <a:endParaRPr lang="en-GB" u="sng" dirty="0"/>
          </a:p>
          <a:p>
            <a:endParaRPr lang="en-GB" u="sng" dirty="0"/>
          </a:p>
        </p:txBody>
      </p:sp>
      <p:sp>
        <p:nvSpPr>
          <p:cNvPr id="10" name="Rectangle 9"/>
          <p:cNvSpPr/>
          <p:nvPr/>
        </p:nvSpPr>
        <p:spPr>
          <a:xfrm>
            <a:off x="3456947" y="2060848"/>
            <a:ext cx="1944217" cy="2677656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/>
              <a:t>Marking</a:t>
            </a:r>
          </a:p>
          <a:p>
            <a:pPr algn="ctr"/>
            <a:r>
              <a:rPr lang="en-GB" sz="2400" dirty="0"/>
              <a:t>Simplify for a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Simplify for numbers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Solve for 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08104" y="1340768"/>
            <a:ext cx="3384020" cy="297107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508104" y="4437112"/>
            <a:ext cx="3384376" cy="222586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79512" y="1340768"/>
            <a:ext cx="3024336" cy="263467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9512" y="4221087"/>
            <a:ext cx="3024336" cy="253264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76808" y="4923595"/>
            <a:ext cx="2286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9a + 3 = 5a + 2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 9a = 5a – 1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 4a = -1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   a = - ¼ or -0.25</a:t>
            </a:r>
          </a:p>
          <a:p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4419" y="1834185"/>
            <a:ext cx="24254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9a + 3 = 5a + 2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- 3           - 3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 9a = 5a – 1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- 5a   - 5a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  4a = -1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  ÷ 4     ÷ 4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     a = - ¼ or -0.25</a:t>
            </a:r>
          </a:p>
          <a:p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43487" y="4811378"/>
            <a:ext cx="1781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 2a – 5 = 7a – 16</a:t>
            </a:r>
          </a:p>
          <a:p>
            <a:r>
              <a:rPr lang="en-GB" b="1" dirty="0">
                <a:solidFill>
                  <a:srgbClr val="FF0000"/>
                </a:solidFill>
              </a:rPr>
              <a:t>2a + 11 = 7a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  11 = 5a</a:t>
            </a:r>
          </a:p>
          <a:p>
            <a:r>
              <a:rPr lang="en-GB" b="1" dirty="0">
                <a:solidFill>
                  <a:srgbClr val="FF0000"/>
                </a:solidFill>
              </a:rPr>
              <a:t>    11/5 = a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    a = 11/5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99471" y="1834185"/>
            <a:ext cx="2069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 2a – 5 = 7a – 16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 + 16        + 16</a:t>
            </a:r>
          </a:p>
          <a:p>
            <a:r>
              <a:rPr lang="en-GB" b="1" dirty="0">
                <a:solidFill>
                  <a:srgbClr val="FF0000"/>
                </a:solidFill>
              </a:rPr>
              <a:t>2a + 11 = 7a</a:t>
            </a:r>
          </a:p>
          <a:p>
            <a:r>
              <a:rPr lang="en-GB" b="1" dirty="0">
                <a:solidFill>
                  <a:srgbClr val="FF0000"/>
                </a:solidFill>
              </a:rPr>
              <a:t>- 2a           -2a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  11 = 5a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  ÷5    ÷5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11/5 = a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     a = 11/5</a:t>
            </a:r>
          </a:p>
        </p:txBody>
      </p:sp>
    </p:spTree>
    <p:extLst>
      <p:ext uri="{BB962C8B-B14F-4D97-AF65-F5344CB8AC3E}">
        <p14:creationId xmlns:p14="http://schemas.microsoft.com/office/powerpoint/2010/main" val="376184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4" grpId="0"/>
      <p:bldP spid="6" grpId="0"/>
      <p:bldP spid="7" grpId="0"/>
      <p:bldP spid="5" grpId="0"/>
      <p:bldP spid="8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59632" y="188640"/>
            <a:ext cx="6552728" cy="830997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…solve linear inequations </a:t>
            </a:r>
            <a:r>
              <a:rPr lang="en-GB" sz="2400" dirty="0">
                <a:latin typeface="Comic Sans MS" pitchFamily="66" charset="0"/>
              </a:rPr>
              <a:t>involving </a:t>
            </a:r>
            <a:r>
              <a:rPr lang="en-GB" sz="2400" dirty="0" smtClean="0">
                <a:latin typeface="Comic Sans MS" pitchFamily="66" charset="0"/>
              </a:rPr>
              <a:t>integer </a:t>
            </a:r>
            <a:r>
              <a:rPr lang="en-GB" sz="2400" dirty="0">
                <a:latin typeface="Comic Sans MS" pitchFamily="66" charset="0"/>
              </a:rPr>
              <a:t>coefficients with rational </a:t>
            </a:r>
            <a:r>
              <a:rPr lang="en-GB" sz="2400" dirty="0" smtClean="0">
                <a:latin typeface="Comic Sans MS" pitchFamily="66" charset="0"/>
              </a:rPr>
              <a:t>solutions</a:t>
            </a:r>
            <a:endParaRPr lang="en-GB" sz="2400" dirty="0">
              <a:latin typeface="Comic Sans MS" pitchFamily="66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481990" y="2204864"/>
            <a:ext cx="0" cy="44644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58682" y="2455023"/>
            <a:ext cx="180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Extended answer</a:t>
            </a:r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19211" y="2142725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Step 1:</a:t>
            </a:r>
          </a:p>
          <a:p>
            <a:r>
              <a:rPr lang="en-GB" dirty="0" smtClean="0"/>
              <a:t>Decide which side will keep the x</a:t>
            </a:r>
          </a:p>
          <a:p>
            <a:r>
              <a:rPr lang="en-GB" dirty="0" smtClean="0"/>
              <a:t>(Use which one has the most letters)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3137575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Step 2:</a:t>
            </a:r>
          </a:p>
          <a:p>
            <a:r>
              <a:rPr lang="en-GB" dirty="0" smtClean="0"/>
              <a:t>Remove the number on the x side</a:t>
            </a:r>
          </a:p>
          <a:p>
            <a:r>
              <a:rPr lang="en-GB" dirty="0" smtClean="0"/>
              <a:t>(Do the opposite operation)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19211" y="4100527"/>
            <a:ext cx="3920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Step 3: </a:t>
            </a:r>
          </a:p>
          <a:p>
            <a:r>
              <a:rPr lang="en-GB" dirty="0" smtClean="0"/>
              <a:t>Remove the x on the number side</a:t>
            </a:r>
          </a:p>
          <a:p>
            <a:r>
              <a:rPr lang="en-GB" dirty="0" smtClean="0"/>
              <a:t>(Do the opposite operation)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5023857"/>
            <a:ext cx="27994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Step 4: </a:t>
            </a:r>
          </a:p>
          <a:p>
            <a:r>
              <a:rPr lang="en-GB" dirty="0" smtClean="0"/>
              <a:t>Solve for a single x</a:t>
            </a:r>
          </a:p>
          <a:p>
            <a:r>
              <a:rPr lang="en-GB" dirty="0" smtClean="0"/>
              <a:t>(Do the opposite operation)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152983" y="2455024"/>
            <a:ext cx="1764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Required answer</a:t>
            </a:r>
          </a:p>
          <a:p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42519" y="5934670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Step 5: </a:t>
            </a:r>
            <a:r>
              <a:rPr lang="en-GB" dirty="0" smtClean="0"/>
              <a:t>(If required) </a:t>
            </a:r>
          </a:p>
          <a:p>
            <a:r>
              <a:rPr lang="en-GB" u="sng" dirty="0" smtClean="0"/>
              <a:t>Change the sign </a:t>
            </a:r>
            <a:r>
              <a:rPr lang="en-GB" dirty="0" smtClean="0"/>
              <a:t>and move x to the left hand side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44008" y="2455024"/>
            <a:ext cx="2160240" cy="421433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948264" y="2455022"/>
            <a:ext cx="2061414" cy="421433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829994" y="2085690"/>
            <a:ext cx="2182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Solve 6x – 3 &gt; 2x + 13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858682" y="2976041"/>
            <a:ext cx="163217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6x – 3 &gt; 2x + 13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     +3          +3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      6x &gt; 2x + 16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     -2x    -2x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      4x &gt; 16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      ÷4   </a:t>
            </a:r>
            <a:r>
              <a:rPr lang="en-GB" b="1" dirty="0">
                <a:solidFill>
                  <a:srgbClr val="FF0000"/>
                </a:solidFill>
              </a:rPr>
              <a:t>÷4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        x &gt; 4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12775" y="3066055"/>
            <a:ext cx="164500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6x – 3 &gt; 2x + 13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      6x &gt; 2x + 16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      4x &gt; 16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        x &gt; 4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1266" y="1254693"/>
            <a:ext cx="8898412" cy="738664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b="1" u="sng" dirty="0" smtClean="0"/>
              <a:t>Reminders</a:t>
            </a:r>
            <a:r>
              <a:rPr lang="en-GB" sz="2400" b="1" dirty="0" smtClean="0"/>
              <a:t>	</a:t>
            </a:r>
            <a:r>
              <a:rPr lang="en-GB" dirty="0" smtClean="0"/>
              <a:t>&lt; means “less than”	                &gt; means “greater than”</a:t>
            </a:r>
          </a:p>
          <a:p>
            <a:r>
              <a:rPr lang="en-GB" dirty="0"/>
              <a:t>	</a:t>
            </a:r>
            <a:r>
              <a:rPr lang="en-GB" dirty="0" smtClean="0"/>
              <a:t>	 ≤ means “less than or equal to”            ≥ means “greater than or equal to”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03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  <p:bldP spid="8" grpId="0"/>
      <p:bldP spid="10" grpId="0"/>
      <p:bldP spid="11" grpId="0"/>
      <p:bldP spid="12" grpId="0"/>
      <p:bldP spid="13" grpId="0"/>
      <p:bldP spid="2" grpId="0"/>
      <p:bldP spid="4" grpId="0" animBg="1"/>
      <p:bldP spid="14" grpId="0" animBg="1"/>
      <p:bldP spid="15" grpId="0"/>
      <p:bldP spid="16" grpId="0"/>
      <p:bldP spid="17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59632" y="188640"/>
            <a:ext cx="655272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Exam questions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2392" y="1432826"/>
            <a:ext cx="180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Extended answer</a:t>
            </a:r>
          </a:p>
          <a:p>
            <a:endParaRPr lang="en-GB" u="sng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56944" y="4311844"/>
            <a:ext cx="1764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Required answer</a:t>
            </a:r>
          </a:p>
          <a:p>
            <a:endParaRPr lang="en-GB" u="sng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401164" y="878828"/>
            <a:ext cx="3599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Solve the inequation 3s + 12 &gt; 8s + 2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375826" y="1436026"/>
            <a:ext cx="18003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 smtClean="0"/>
              <a:t>Extended answer</a:t>
            </a:r>
          </a:p>
          <a:p>
            <a:endParaRPr lang="en-GB" u="sng" dirty="0" smtClean="0"/>
          </a:p>
        </p:txBody>
      </p:sp>
      <p:sp>
        <p:nvSpPr>
          <p:cNvPr id="8" name="Rectangle 7"/>
          <p:cNvSpPr/>
          <p:nvPr/>
        </p:nvSpPr>
        <p:spPr>
          <a:xfrm>
            <a:off x="6443487" y="4437112"/>
            <a:ext cx="2358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/>
              <a:t>Required answer</a:t>
            </a:r>
            <a:endParaRPr lang="en-GB" u="sng" dirty="0"/>
          </a:p>
          <a:p>
            <a:endParaRPr lang="en-GB" u="sng" dirty="0"/>
          </a:p>
        </p:txBody>
      </p:sp>
      <p:sp>
        <p:nvSpPr>
          <p:cNvPr id="10" name="Rectangle 9"/>
          <p:cNvSpPr/>
          <p:nvPr/>
        </p:nvSpPr>
        <p:spPr>
          <a:xfrm>
            <a:off x="3456947" y="2060848"/>
            <a:ext cx="1944217" cy="2677656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/>
              <a:t>Marking</a:t>
            </a:r>
          </a:p>
          <a:p>
            <a:pPr algn="ctr"/>
            <a:r>
              <a:rPr lang="en-GB" sz="2400" dirty="0"/>
              <a:t>Simplify for </a:t>
            </a:r>
            <a:r>
              <a:rPr lang="en-GB" sz="2400" dirty="0" smtClean="0"/>
              <a:t>s</a:t>
            </a:r>
            <a:endParaRPr lang="en-GB" sz="2400" dirty="0"/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Simplify for numbers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Solve for </a:t>
            </a:r>
            <a:r>
              <a:rPr lang="en-GB" sz="2400" dirty="0" smtClean="0"/>
              <a:t>s</a:t>
            </a:r>
            <a:endParaRPr lang="en-GB" sz="2400" dirty="0"/>
          </a:p>
        </p:txBody>
      </p:sp>
      <p:sp>
        <p:nvSpPr>
          <p:cNvPr id="12" name="Rectangle 11"/>
          <p:cNvSpPr/>
          <p:nvPr/>
        </p:nvSpPr>
        <p:spPr>
          <a:xfrm>
            <a:off x="5508104" y="1340768"/>
            <a:ext cx="3384020" cy="297107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508104" y="4437112"/>
            <a:ext cx="3384376" cy="222586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79512" y="1340768"/>
            <a:ext cx="3024336" cy="263467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9512" y="4221087"/>
            <a:ext cx="3024336" cy="253264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0" y="858085"/>
            <a:ext cx="348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Solve the inequation 6s – 5 &lt; 4s + 6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52392" y="1810643"/>
            <a:ext cx="1925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6s – 5 &lt; 4s + 6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+ 5         + 5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6s &lt; 4s + 11</a:t>
            </a:r>
          </a:p>
          <a:p>
            <a:r>
              <a:rPr lang="en-GB" b="1" dirty="0">
                <a:solidFill>
                  <a:srgbClr val="FF0000"/>
                </a:solidFill>
              </a:rPr>
              <a:t>    - 4s  - 4s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2s &lt; 11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÷ 2    ÷ 2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  s &lt; 5.5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4765" y="4887242"/>
            <a:ext cx="1637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6s – 5 &lt; 4s + 6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 6s &lt; 4s + 11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 2s &lt; 11</a:t>
            </a:r>
          </a:p>
          <a:p>
            <a:r>
              <a:rPr lang="en-GB" b="1" dirty="0">
                <a:solidFill>
                  <a:srgbClr val="FF0000"/>
                </a:solidFill>
              </a:rPr>
              <a:t>         s &lt; 5.5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505477" y="1810643"/>
            <a:ext cx="167065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3s + </a:t>
            </a:r>
            <a:r>
              <a:rPr lang="en-GB" b="1" dirty="0" smtClean="0">
                <a:solidFill>
                  <a:srgbClr val="FF0000"/>
                </a:solidFill>
              </a:rPr>
              <a:t>12 </a:t>
            </a:r>
            <a:r>
              <a:rPr lang="en-GB" b="1" dirty="0">
                <a:solidFill>
                  <a:srgbClr val="FF0000"/>
                </a:solidFill>
              </a:rPr>
              <a:t>&gt; 8s </a:t>
            </a:r>
            <a:r>
              <a:rPr lang="en-GB" b="1" dirty="0" smtClean="0">
                <a:solidFill>
                  <a:srgbClr val="FF0000"/>
                </a:solidFill>
              </a:rPr>
              <a:t>+ 2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      - 2            - 2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3s + 10 &gt; 8s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-3s           -3s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        10 &gt; 5s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        ÷5    ÷</a:t>
            </a:r>
            <a:r>
              <a:rPr lang="en-GB" b="1" dirty="0">
                <a:solidFill>
                  <a:srgbClr val="FF0000"/>
                </a:solidFill>
              </a:rPr>
              <a:t>5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          2 &gt; 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          s &lt; 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522409" y="4840701"/>
            <a:ext cx="16161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3s + </a:t>
            </a:r>
            <a:r>
              <a:rPr lang="en-GB" b="1" dirty="0" smtClean="0">
                <a:solidFill>
                  <a:srgbClr val="FF0000"/>
                </a:solidFill>
              </a:rPr>
              <a:t>12 </a:t>
            </a:r>
            <a:r>
              <a:rPr lang="en-GB" b="1" dirty="0">
                <a:solidFill>
                  <a:srgbClr val="FF0000"/>
                </a:solidFill>
              </a:rPr>
              <a:t>&gt; 8s </a:t>
            </a:r>
            <a:r>
              <a:rPr lang="en-GB" b="1" dirty="0" smtClean="0">
                <a:solidFill>
                  <a:srgbClr val="FF0000"/>
                </a:solidFill>
              </a:rPr>
              <a:t>+ 2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3s + 10 &gt; 8s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        10 &gt; 5s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           s &lt; 2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11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  <p:bldP spid="6" grpId="0"/>
      <p:bldP spid="7" grpId="0"/>
      <p:bldP spid="5" grpId="0"/>
      <p:bldP spid="8" grpId="0"/>
      <p:bldP spid="10" grpId="0" animBg="1"/>
      <p:bldP spid="12" grpId="0" animBg="1"/>
      <p:bldP spid="13" grpId="0" animBg="1"/>
      <p:bldP spid="14" grpId="0" animBg="1"/>
      <p:bldP spid="15" grpId="0" animBg="1"/>
      <p:bldP spid="20" grpId="0"/>
      <p:bldP spid="3" grpId="0"/>
      <p:bldP spid="11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59632" y="188640"/>
            <a:ext cx="655272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Exam questions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8264" y="836712"/>
            <a:ext cx="5675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Write an equation to represent a paragraph of information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84587" y="1490300"/>
            <a:ext cx="8859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You bought three packets of carrot seeds and seven of peas for £7.52.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04248" y="3225145"/>
            <a:ext cx="1579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>7.52 </a:t>
            </a:r>
            <a:endParaRPr lang="en-GB" sz="5400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043608" y="1948190"/>
            <a:ext cx="1224136" cy="1146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071780" y="1932623"/>
            <a:ext cx="2209751" cy="1161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631859" y="1932623"/>
            <a:ext cx="1668333" cy="1161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769536" y="1888954"/>
            <a:ext cx="1604192" cy="1107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100392" y="1916768"/>
            <a:ext cx="360040" cy="1080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673147" y="1900653"/>
            <a:ext cx="2040522" cy="1205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078369" y="5389765"/>
            <a:ext cx="2915253" cy="830997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/>
              <a:t>Marking</a:t>
            </a:r>
          </a:p>
          <a:p>
            <a:pPr algn="ctr"/>
            <a:r>
              <a:rPr lang="en-GB" sz="2400" dirty="0"/>
              <a:t>Use a correct </a:t>
            </a:r>
            <a:r>
              <a:rPr lang="en-GB" sz="2400" dirty="0" smtClean="0"/>
              <a:t>strategy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467544" y="3140968"/>
            <a:ext cx="1001528" cy="100811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  <a:prstDash val="dash"/>
              </a:ln>
              <a:noFill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79552" y="3277669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16179" y="3235278"/>
            <a:ext cx="553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>P</a:t>
            </a:r>
            <a:endParaRPr lang="en-GB" sz="5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57684" y="3235278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>7</a:t>
            </a:r>
            <a:endParaRPr lang="en-GB" sz="5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44183" y="3204566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>+</a:t>
            </a:r>
            <a:endParaRPr lang="en-GB" sz="5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53470" y="3208427"/>
            <a:ext cx="5517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>C</a:t>
            </a:r>
            <a:endParaRPr lang="en-GB" sz="5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0446" y="3183359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>3</a:t>
            </a:r>
            <a:endParaRPr lang="en-GB" sz="5400" b="1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71016" y="3162175"/>
            <a:ext cx="1001528" cy="100811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  <a:prstDash val="dash"/>
              </a:ln>
              <a:noFill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08075" y="3182754"/>
            <a:ext cx="1001528" cy="100811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  <a:prstDash val="dash"/>
              </a:ln>
              <a:noFill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81218" y="3182754"/>
            <a:ext cx="1001528" cy="100811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  <a:prstDash val="dash"/>
              </a:ln>
              <a:noFill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92094" y="3192887"/>
            <a:ext cx="1001528" cy="100811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  <a:prstDash val="dash"/>
              </a:ln>
              <a:noFill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745638" y="3205195"/>
            <a:ext cx="2074833" cy="100811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  <a:prstDash val="dash"/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6492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  <p:bldP spid="4" grpId="0"/>
      <p:bldP spid="6" grpId="0"/>
      <p:bldP spid="14" grpId="0" animBg="1"/>
      <p:bldP spid="2" grpId="0" animBg="1"/>
      <p:bldP spid="18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2242" y="908720"/>
            <a:ext cx="6411695" cy="540931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Linear equations and inequations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2655" y="2228671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…solve linear equations involving integer </a:t>
            </a:r>
            <a:r>
              <a:rPr lang="en-GB" dirty="0">
                <a:latin typeface="Comic Sans MS" pitchFamily="66" charset="0"/>
              </a:rPr>
              <a:t>coefficients with rational </a:t>
            </a:r>
            <a:r>
              <a:rPr lang="en-GB" dirty="0" smtClean="0">
                <a:latin typeface="Comic Sans MS" pitchFamily="66" charset="0"/>
              </a:rPr>
              <a:t>solutions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512" y="188640"/>
            <a:ext cx="8712968" cy="584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latin typeface="Comic Sans MS" pitchFamily="66" charset="0"/>
              </a:rPr>
              <a:t>Applying algebraic skills to linear equations 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1582340"/>
            <a:ext cx="1446230" cy="584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latin typeface="Comic Sans MS" pitchFamily="66" charset="0"/>
              </a:rPr>
              <a:t>I can…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25742" y="3645024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…solve linear inequations involving integer </a:t>
            </a:r>
            <a:r>
              <a:rPr lang="en-GB" dirty="0">
                <a:latin typeface="Comic Sans MS" pitchFamily="66" charset="0"/>
              </a:rPr>
              <a:t>coefficients with rational </a:t>
            </a:r>
            <a:r>
              <a:rPr lang="en-GB" dirty="0" smtClean="0">
                <a:latin typeface="Comic Sans MS" pitchFamily="66" charset="0"/>
              </a:rPr>
              <a:t>solutions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3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59632" y="188640"/>
            <a:ext cx="6552728" cy="830997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…solve linear equations involving integer </a:t>
            </a:r>
            <a:r>
              <a:rPr lang="en-GB" sz="2400" dirty="0">
                <a:latin typeface="Comic Sans MS" pitchFamily="66" charset="0"/>
              </a:rPr>
              <a:t>coefficients with rational </a:t>
            </a:r>
            <a:r>
              <a:rPr lang="en-GB" sz="2400" dirty="0" smtClean="0">
                <a:latin typeface="Comic Sans MS" pitchFamily="66" charset="0"/>
              </a:rPr>
              <a:t>solutions</a:t>
            </a:r>
            <a:endParaRPr lang="en-GB" sz="2400" dirty="0">
              <a:latin typeface="Comic Sans MS" pitchFamily="66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427984" y="1448780"/>
            <a:ext cx="54006" cy="49685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23977" y="1569566"/>
            <a:ext cx="180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Extended answer</a:t>
            </a:r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51520" y="1268760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Step 1:</a:t>
            </a:r>
          </a:p>
          <a:p>
            <a:r>
              <a:rPr lang="en-GB" dirty="0" smtClean="0"/>
              <a:t>Decide which side will keep the x</a:t>
            </a:r>
          </a:p>
          <a:p>
            <a:r>
              <a:rPr lang="en-GB" dirty="0" smtClean="0"/>
              <a:t>(Use which one has the most letters)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38492" y="2492896"/>
            <a:ext cx="2821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Step 2:</a:t>
            </a:r>
          </a:p>
          <a:p>
            <a:r>
              <a:rPr lang="en-GB" dirty="0" smtClean="0"/>
              <a:t>Remove the number on the x side</a:t>
            </a:r>
          </a:p>
          <a:p>
            <a:r>
              <a:rPr lang="en-GB" dirty="0" smtClean="0"/>
              <a:t>(Do the opposite operation)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19211" y="3933056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Step 3: </a:t>
            </a:r>
          </a:p>
          <a:p>
            <a:r>
              <a:rPr lang="en-GB" dirty="0" smtClean="0"/>
              <a:t>Remove the x on the number side</a:t>
            </a:r>
          </a:p>
          <a:p>
            <a:r>
              <a:rPr lang="en-GB" dirty="0" smtClean="0"/>
              <a:t>(Do the opposite operation)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60411" y="5184246"/>
            <a:ext cx="27994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Step 4: </a:t>
            </a:r>
          </a:p>
          <a:p>
            <a:r>
              <a:rPr lang="en-GB" dirty="0" smtClean="0"/>
              <a:t>Solve for a single x</a:t>
            </a:r>
          </a:p>
          <a:p>
            <a:r>
              <a:rPr lang="en-GB" dirty="0" smtClean="0"/>
              <a:t>(Do the opposite operation)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096678" y="1686316"/>
            <a:ext cx="1764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Required answer</a:t>
            </a:r>
          </a:p>
          <a:p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19211" y="6118424"/>
            <a:ext cx="2817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Step 5: </a:t>
            </a:r>
            <a:r>
              <a:rPr lang="en-GB" dirty="0" smtClean="0"/>
              <a:t>(If required) </a:t>
            </a:r>
          </a:p>
          <a:p>
            <a:r>
              <a:rPr lang="en-GB" dirty="0" smtClean="0"/>
              <a:t>Move x to the left hand side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44008" y="1533562"/>
            <a:ext cx="2160240" cy="488377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948264" y="1569566"/>
            <a:ext cx="2061414" cy="484776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0910" y="1084094"/>
            <a:ext cx="19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Solve 6x </a:t>
            </a:r>
            <a:r>
              <a:rPr lang="en-GB" dirty="0"/>
              <a:t>+ 7 = x + 5</a:t>
            </a:r>
          </a:p>
        </p:txBody>
      </p:sp>
    </p:spTree>
    <p:extLst>
      <p:ext uri="{BB962C8B-B14F-4D97-AF65-F5344CB8AC3E}">
        <p14:creationId xmlns:p14="http://schemas.microsoft.com/office/powerpoint/2010/main" val="338730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59632" y="188640"/>
            <a:ext cx="6552728" cy="46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Exam questions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878828"/>
            <a:ext cx="3349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Solve the equation 9a + 3 = 5a + 2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2392" y="1432826"/>
            <a:ext cx="180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Extended answer</a:t>
            </a:r>
          </a:p>
          <a:p>
            <a:endParaRPr lang="en-GB" u="sng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56944" y="4311844"/>
            <a:ext cx="1764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Required answer</a:t>
            </a:r>
          </a:p>
          <a:p>
            <a:endParaRPr lang="en-GB" u="sng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401164" y="878828"/>
            <a:ext cx="342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Solve the equation 2a – 5 = 7a </a:t>
            </a:r>
            <a:r>
              <a:rPr lang="en-GB" dirty="0"/>
              <a:t>-</a:t>
            </a:r>
            <a:r>
              <a:rPr lang="en-GB" dirty="0" smtClean="0"/>
              <a:t> 16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375826" y="1436026"/>
            <a:ext cx="18003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 smtClean="0"/>
              <a:t>Extended answer</a:t>
            </a:r>
          </a:p>
          <a:p>
            <a:endParaRPr lang="en-GB" u="sng" dirty="0" smtClean="0"/>
          </a:p>
        </p:txBody>
      </p:sp>
      <p:sp>
        <p:nvSpPr>
          <p:cNvPr id="8" name="Rectangle 7"/>
          <p:cNvSpPr/>
          <p:nvPr/>
        </p:nvSpPr>
        <p:spPr>
          <a:xfrm>
            <a:off x="6443487" y="4437112"/>
            <a:ext cx="2358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/>
              <a:t>Required answer</a:t>
            </a:r>
            <a:endParaRPr lang="en-GB" u="sng" dirty="0"/>
          </a:p>
          <a:p>
            <a:endParaRPr lang="en-GB" u="sng" dirty="0"/>
          </a:p>
        </p:txBody>
      </p:sp>
      <p:sp>
        <p:nvSpPr>
          <p:cNvPr id="10" name="Rectangle 9"/>
          <p:cNvSpPr/>
          <p:nvPr/>
        </p:nvSpPr>
        <p:spPr>
          <a:xfrm>
            <a:off x="3456947" y="2060848"/>
            <a:ext cx="1944217" cy="2677656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/>
              <a:t>Marking</a:t>
            </a:r>
          </a:p>
          <a:p>
            <a:pPr algn="ctr"/>
            <a:r>
              <a:rPr lang="en-GB" sz="2400" dirty="0"/>
              <a:t>Simplify for a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Simplify for numbers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Solve for 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08104" y="1340768"/>
            <a:ext cx="3384020" cy="297107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508104" y="4437112"/>
            <a:ext cx="3384376" cy="222586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79512" y="1340768"/>
            <a:ext cx="3024336" cy="263467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9512" y="4221087"/>
            <a:ext cx="3024336" cy="253264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42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1074</Words>
  <Application>Microsoft Office PowerPoint</Application>
  <PresentationFormat>On-screen Show (4:3)</PresentationFormat>
  <Paragraphs>243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Linear equations and inequations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Linear equations and inequations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equations and inequations</dc:title>
  <dc:creator>James</dc:creator>
  <cp:lastModifiedBy>James</cp:lastModifiedBy>
  <cp:revision>18</cp:revision>
  <cp:lastPrinted>2013-12-10T10:38:33Z</cp:lastPrinted>
  <dcterms:created xsi:type="dcterms:W3CDTF">2013-11-15T18:20:37Z</dcterms:created>
  <dcterms:modified xsi:type="dcterms:W3CDTF">2013-12-10T20:55:14Z</dcterms:modified>
</cp:coreProperties>
</file>