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62" r:id="rId3"/>
    <p:sldId id="266" r:id="rId4"/>
    <p:sldId id="267" r:id="rId5"/>
    <p:sldId id="268" r:id="rId6"/>
    <p:sldId id="269" r:id="rId7"/>
    <p:sldId id="270" r:id="rId8"/>
    <p:sldId id="271" r:id="rId9"/>
    <p:sldId id="264" r:id="rId10"/>
    <p:sldId id="265" r:id="rId11"/>
    <p:sldId id="260" r:id="rId12"/>
    <p:sldId id="263" r:id="rId13"/>
    <p:sldId id="257" r:id="rId14"/>
    <p:sldId id="258" r:id="rId15"/>
    <p:sldId id="259" r:id="rId16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DF6BE-13B3-493A-9318-E0836F89D239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331F9-8C88-4A6B-9006-0233EC3692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555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E3A8-96B6-44AF-A7B0-A2F3B9F1087F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CE00-0552-4875-ABD3-78EB9290E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9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E3A8-96B6-44AF-A7B0-A2F3B9F1087F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CE00-0552-4875-ABD3-78EB9290E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11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E3A8-96B6-44AF-A7B0-A2F3B9F1087F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CE00-0552-4875-ABD3-78EB9290E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43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E3A8-96B6-44AF-A7B0-A2F3B9F1087F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CE00-0552-4875-ABD3-78EB9290E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69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E3A8-96B6-44AF-A7B0-A2F3B9F1087F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CE00-0552-4875-ABD3-78EB9290E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78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E3A8-96B6-44AF-A7B0-A2F3B9F1087F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CE00-0552-4875-ABD3-78EB9290E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1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E3A8-96B6-44AF-A7B0-A2F3B9F1087F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CE00-0552-4875-ABD3-78EB9290E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47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E3A8-96B6-44AF-A7B0-A2F3B9F1087F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CE00-0552-4875-ABD3-78EB9290E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10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E3A8-96B6-44AF-A7B0-A2F3B9F1087F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CE00-0552-4875-ABD3-78EB9290E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0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E3A8-96B6-44AF-A7B0-A2F3B9F1087F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CE00-0552-4875-ABD3-78EB9290E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2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E3A8-96B6-44AF-A7B0-A2F3B9F1087F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CE00-0552-4875-ABD3-78EB9290E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71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0E3A8-96B6-44AF-A7B0-A2F3B9F1087F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CCE00-0552-4875-ABD3-78EB9290E3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08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Calculating the volume of a solid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Sphere, cone and pyramid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9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Formula, rounding and units</a:t>
            </a:r>
            <a:endParaRPr lang="en-GB" u="sng" dirty="0"/>
          </a:p>
        </p:txBody>
      </p:sp>
      <p:sp>
        <p:nvSpPr>
          <p:cNvPr id="3" name="Rectangle 2"/>
          <p:cNvSpPr/>
          <p:nvPr/>
        </p:nvSpPr>
        <p:spPr>
          <a:xfrm>
            <a:off x="961660" y="213285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You </a:t>
            </a:r>
            <a:r>
              <a:rPr lang="en-GB" b="1" u="sng" dirty="0" smtClean="0"/>
              <a:t>must</a:t>
            </a:r>
            <a:r>
              <a:rPr lang="en-GB" dirty="0" smtClean="0"/>
              <a:t> show </a:t>
            </a:r>
          </a:p>
          <a:p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the formula you are using</a:t>
            </a:r>
          </a:p>
          <a:p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The substituted values</a:t>
            </a:r>
          </a:p>
          <a:p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The answer prior to rounding</a:t>
            </a:r>
          </a:p>
          <a:p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Rounded final answer</a:t>
            </a:r>
          </a:p>
          <a:p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the units</a:t>
            </a:r>
          </a:p>
          <a:p>
            <a:r>
              <a:rPr lang="en-GB" dirty="0"/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0" y="1628800"/>
            <a:ext cx="3600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 smtClean="0"/>
              <a:t>Example:</a:t>
            </a:r>
          </a:p>
          <a:p>
            <a:r>
              <a:rPr lang="en-GB" dirty="0" smtClean="0"/>
              <a:t>Find </a:t>
            </a:r>
            <a:r>
              <a:rPr lang="en-GB" dirty="0"/>
              <a:t>the area of a circle with radius 6∙2 cm to 3 significant figures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/>
              <a:t>A =  π × </a:t>
            </a:r>
            <a:r>
              <a:rPr lang="en-GB" dirty="0" smtClean="0"/>
              <a:t>r</a:t>
            </a:r>
            <a:r>
              <a:rPr lang="en-GB" baseline="30000" dirty="0" smtClean="0"/>
              <a:t>2</a:t>
            </a:r>
          </a:p>
          <a:p>
            <a:endParaRPr lang="en-GB" dirty="0"/>
          </a:p>
          <a:p>
            <a:r>
              <a:rPr lang="en-GB" dirty="0"/>
              <a:t> </a:t>
            </a:r>
            <a:r>
              <a:rPr lang="en-GB" dirty="0" smtClean="0"/>
              <a:t>  =  </a:t>
            </a:r>
            <a:r>
              <a:rPr lang="en-GB" dirty="0"/>
              <a:t>π × 6∙2</a:t>
            </a:r>
            <a:r>
              <a:rPr lang="en-GB" baseline="30000" dirty="0"/>
              <a:t>2</a:t>
            </a:r>
            <a:r>
              <a:rPr lang="en-GB" dirty="0"/>
              <a:t> 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  =  </a:t>
            </a:r>
            <a:r>
              <a:rPr lang="en-GB" dirty="0"/>
              <a:t>120∙762 ….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  =  </a:t>
            </a:r>
            <a:r>
              <a:rPr lang="en-GB" dirty="0"/>
              <a:t>121 cm</a:t>
            </a:r>
            <a:r>
              <a:rPr lang="en-GB" baseline="30000" dirty="0"/>
              <a:t>2 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7944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Reminders </a:t>
            </a:r>
            <a:r>
              <a:rPr lang="en-GB" dirty="0" smtClean="0"/>
              <a:t>- Formulae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27584" y="1340768"/>
            <a:ext cx="3599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Area of a Square 	</a:t>
            </a:r>
            <a:r>
              <a:rPr lang="en-GB" dirty="0" smtClean="0"/>
              <a:t>	</a:t>
            </a:r>
            <a:r>
              <a:rPr lang="en-GB" b="1" dirty="0" smtClean="0">
                <a:solidFill>
                  <a:srgbClr val="FF0000"/>
                </a:solidFill>
              </a:rPr>
              <a:t>A  </a:t>
            </a:r>
            <a:r>
              <a:rPr lang="en-GB" b="1" dirty="0">
                <a:solidFill>
                  <a:srgbClr val="FF0000"/>
                </a:solidFill>
              </a:rPr>
              <a:t>= </a:t>
            </a:r>
            <a:r>
              <a:rPr lang="en-GB" b="1" i="1" dirty="0">
                <a:solidFill>
                  <a:srgbClr val="FF0000"/>
                </a:solidFill>
              </a:rPr>
              <a:t> l</a:t>
            </a:r>
            <a:r>
              <a:rPr lang="en-GB" b="1" baseline="30000" dirty="0">
                <a:solidFill>
                  <a:srgbClr val="FF0000"/>
                </a:solidFill>
              </a:rPr>
              <a:t>2</a:t>
            </a:r>
            <a:r>
              <a:rPr lang="en-GB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836576" y="1933797"/>
            <a:ext cx="3807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Area of a Rectangle	</a:t>
            </a:r>
            <a:r>
              <a:rPr lang="en-GB" dirty="0" smtClean="0"/>
              <a:t>	</a:t>
            </a:r>
            <a:r>
              <a:rPr lang="en-GB" b="1" dirty="0" smtClean="0">
                <a:solidFill>
                  <a:srgbClr val="FF0000"/>
                </a:solidFill>
              </a:rPr>
              <a:t>A  </a:t>
            </a:r>
            <a:r>
              <a:rPr lang="en-GB" b="1" dirty="0">
                <a:solidFill>
                  <a:srgbClr val="FF0000"/>
                </a:solidFill>
              </a:rPr>
              <a:t>=  </a:t>
            </a:r>
            <a:r>
              <a:rPr lang="en-GB" b="1" i="1" dirty="0">
                <a:solidFill>
                  <a:srgbClr val="FF0000"/>
                </a:solidFill>
              </a:rPr>
              <a:t>l × 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4035" y="2593949"/>
            <a:ext cx="4249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Area of a Triangle	</a:t>
            </a:r>
            <a:r>
              <a:rPr lang="en-GB" dirty="0" smtClean="0"/>
              <a:t>	</a:t>
            </a:r>
            <a:r>
              <a:rPr lang="en-GB" b="1" dirty="0" smtClean="0">
                <a:solidFill>
                  <a:srgbClr val="FF0000"/>
                </a:solidFill>
              </a:rPr>
              <a:t>A  </a:t>
            </a:r>
            <a:r>
              <a:rPr lang="en-GB" b="1" dirty="0">
                <a:solidFill>
                  <a:srgbClr val="FF0000"/>
                </a:solidFill>
              </a:rPr>
              <a:t>=  ½ × </a:t>
            </a:r>
            <a:r>
              <a:rPr lang="en-GB" b="1" i="1" dirty="0">
                <a:solidFill>
                  <a:srgbClr val="FF0000"/>
                </a:solidFill>
              </a:rPr>
              <a:t>b × h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6552" y="3140968"/>
            <a:ext cx="3752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Area of a Circle	</a:t>
            </a:r>
            <a:r>
              <a:rPr lang="en-GB" dirty="0" smtClean="0"/>
              <a:t>	</a:t>
            </a:r>
            <a:r>
              <a:rPr lang="en-GB" b="1" dirty="0" smtClean="0">
                <a:solidFill>
                  <a:srgbClr val="FF0000"/>
                </a:solidFill>
              </a:rPr>
              <a:t>A  </a:t>
            </a:r>
            <a:r>
              <a:rPr lang="en-GB" b="1" dirty="0">
                <a:solidFill>
                  <a:srgbClr val="FF0000"/>
                </a:solidFill>
              </a:rPr>
              <a:t>=  π </a:t>
            </a:r>
            <a:r>
              <a:rPr lang="en-GB" b="1" i="1" dirty="0">
                <a:solidFill>
                  <a:srgbClr val="FF0000"/>
                </a:solidFill>
              </a:rPr>
              <a:t>r</a:t>
            </a:r>
            <a:r>
              <a:rPr lang="en-GB" b="1" baseline="30000" dirty="0">
                <a:solidFill>
                  <a:srgbClr val="FF0000"/>
                </a:solidFill>
              </a:rPr>
              <a:t>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6552" y="3678390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Volume of a Cube		</a:t>
            </a:r>
            <a:r>
              <a:rPr lang="en-GB" b="1" dirty="0" smtClean="0">
                <a:solidFill>
                  <a:srgbClr val="FF0000"/>
                </a:solidFill>
              </a:rPr>
              <a:t>V  = </a:t>
            </a:r>
            <a:r>
              <a:rPr lang="en-GB" b="1" i="1" dirty="0" smtClean="0">
                <a:solidFill>
                  <a:srgbClr val="FF0000"/>
                </a:solidFill>
              </a:rPr>
              <a:t> l</a:t>
            </a:r>
            <a:r>
              <a:rPr lang="en-GB" b="1" baseline="30000" dirty="0" smtClean="0">
                <a:solidFill>
                  <a:srgbClr val="FF0000"/>
                </a:solidFill>
              </a:rPr>
              <a:t>3</a:t>
            </a:r>
            <a:r>
              <a:rPr lang="en-GB" b="1" dirty="0" smtClean="0">
                <a:solidFill>
                  <a:srgbClr val="FF0000"/>
                </a:solidFill>
              </a:rPr>
              <a:t>	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6552" y="4229003"/>
            <a:ext cx="4801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Volume of a Cuboid	</a:t>
            </a:r>
            <a:r>
              <a:rPr lang="en-GB" dirty="0" smtClean="0"/>
              <a:t>	</a:t>
            </a:r>
            <a:r>
              <a:rPr lang="en-GB" b="1" dirty="0" smtClean="0">
                <a:solidFill>
                  <a:srgbClr val="FF0000"/>
                </a:solidFill>
              </a:rPr>
              <a:t>V  </a:t>
            </a:r>
            <a:r>
              <a:rPr lang="en-GB" b="1" dirty="0">
                <a:solidFill>
                  <a:srgbClr val="FF0000"/>
                </a:solidFill>
              </a:rPr>
              <a:t>=  </a:t>
            </a:r>
            <a:r>
              <a:rPr lang="en-GB" b="1" i="1" dirty="0">
                <a:solidFill>
                  <a:srgbClr val="FF0000"/>
                </a:solidFill>
              </a:rPr>
              <a:t>l × b × h	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033" y="1185012"/>
            <a:ext cx="882295" cy="864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443" y="1854690"/>
            <a:ext cx="13335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517" y="2357358"/>
            <a:ext cx="145732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133" y="2963281"/>
            <a:ext cx="1017095" cy="91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317" y="3388976"/>
            <a:ext cx="1215783" cy="1158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047722"/>
            <a:ext cx="1549656" cy="110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241913" y="1340768"/>
            <a:ext cx="2770247" cy="4419618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916552" y="4989415"/>
            <a:ext cx="4801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Volume of a </a:t>
            </a:r>
            <a:r>
              <a:rPr lang="en-GB" dirty="0" smtClean="0"/>
              <a:t>prism</a:t>
            </a: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b="1" dirty="0" smtClean="0">
                <a:solidFill>
                  <a:srgbClr val="FF0000"/>
                </a:solidFill>
              </a:rPr>
              <a:t>V  </a:t>
            </a:r>
            <a:r>
              <a:rPr lang="en-GB" b="1" dirty="0">
                <a:solidFill>
                  <a:srgbClr val="FF0000"/>
                </a:solidFill>
              </a:rPr>
              <a:t>=  </a:t>
            </a:r>
            <a:r>
              <a:rPr lang="en-GB" b="1" dirty="0" smtClean="0">
                <a:solidFill>
                  <a:srgbClr val="FF0000"/>
                </a:solidFill>
              </a:rPr>
              <a:t>face</a:t>
            </a:r>
            <a:r>
              <a:rPr lang="en-GB" b="1" i="1" dirty="0" smtClean="0">
                <a:solidFill>
                  <a:srgbClr val="FF0000"/>
                </a:solidFill>
              </a:rPr>
              <a:t> </a:t>
            </a:r>
            <a:r>
              <a:rPr lang="en-GB" b="1" i="1" dirty="0">
                <a:solidFill>
                  <a:srgbClr val="FF0000"/>
                </a:solidFill>
              </a:rPr>
              <a:t>× h	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426" y="4989415"/>
            <a:ext cx="1009558" cy="1066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317" y="4817464"/>
            <a:ext cx="942922" cy="942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119" y="5761407"/>
            <a:ext cx="872240" cy="949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846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Reminder</a:t>
            </a:r>
            <a:r>
              <a:rPr lang="en-GB" dirty="0" smtClean="0"/>
              <a:t> – Pythagoras’ Theorem</a:t>
            </a:r>
            <a:endParaRPr lang="en-GB" dirty="0"/>
          </a:p>
        </p:txBody>
      </p:sp>
      <p:sp>
        <p:nvSpPr>
          <p:cNvPr id="3" name="Isosceles Triangle 2"/>
          <p:cNvSpPr/>
          <p:nvPr/>
        </p:nvSpPr>
        <p:spPr>
          <a:xfrm>
            <a:off x="5104623" y="3851906"/>
            <a:ext cx="3024336" cy="18722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3" idx="3"/>
            <a:endCxn id="3" idx="0"/>
          </p:cNvCxnSpPr>
          <p:nvPr/>
        </p:nvCxnSpPr>
        <p:spPr>
          <a:xfrm flipV="1">
            <a:off x="6616791" y="3851906"/>
            <a:ext cx="0" cy="187220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16200000">
            <a:off x="6111363" y="4812668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 cm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 rot="2943917">
            <a:off x="7213644" y="4499979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4 cm</a:t>
            </a:r>
          </a:p>
        </p:txBody>
      </p:sp>
      <p:sp>
        <p:nvSpPr>
          <p:cNvPr id="8" name="Rectangle 7"/>
          <p:cNvSpPr/>
          <p:nvPr/>
        </p:nvSpPr>
        <p:spPr>
          <a:xfrm>
            <a:off x="6302835" y="5696530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6 cm</a:t>
            </a:r>
          </a:p>
        </p:txBody>
      </p:sp>
      <p:sp>
        <p:nvSpPr>
          <p:cNvPr id="9" name="Rectangle 8"/>
          <p:cNvSpPr/>
          <p:nvPr/>
        </p:nvSpPr>
        <p:spPr>
          <a:xfrm>
            <a:off x="1043608" y="1320150"/>
            <a:ext cx="36724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Pythagoras’ theorem states that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</a:t>
            </a:r>
            <a:r>
              <a:rPr lang="en-GB" baseline="30000" dirty="0" smtClean="0"/>
              <a:t>2</a:t>
            </a:r>
            <a:r>
              <a:rPr lang="en-GB" dirty="0" smtClean="0"/>
              <a:t> =   </a:t>
            </a:r>
            <a:r>
              <a:rPr lang="en-GB" b="1" dirty="0" smtClean="0">
                <a:solidFill>
                  <a:srgbClr val="FF0000"/>
                </a:solidFill>
              </a:rPr>
              <a:t>b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+ c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endParaRPr lang="en-GB" b="1" dirty="0" smtClean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16791" y="5508090"/>
            <a:ext cx="200147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Triangle 10"/>
          <p:cNvSpPr/>
          <p:nvPr/>
        </p:nvSpPr>
        <p:spPr>
          <a:xfrm>
            <a:off x="5855125" y="1732166"/>
            <a:ext cx="2088232" cy="148081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794850" y="2114723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48631" y="232934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616791" y="3212976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608" y="232934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Example:</a:t>
            </a:r>
          </a:p>
          <a:p>
            <a:r>
              <a:rPr lang="en-GB" dirty="0"/>
              <a:t>Calculate the height of this triangle with sides 4 cm and a base of 6 cm to 2 significant figures.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23628" y="3633848"/>
            <a:ext cx="16561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</a:t>
            </a:r>
            <a:r>
              <a:rPr lang="en-GB" baseline="30000" dirty="0"/>
              <a:t>2</a:t>
            </a:r>
            <a:r>
              <a:rPr lang="en-GB" dirty="0"/>
              <a:t>  =  b</a:t>
            </a:r>
            <a:r>
              <a:rPr lang="en-GB" baseline="30000" dirty="0"/>
              <a:t>2</a:t>
            </a:r>
            <a:r>
              <a:rPr lang="en-GB" dirty="0"/>
              <a:t> + c</a:t>
            </a:r>
            <a:r>
              <a:rPr lang="en-GB" baseline="30000" dirty="0"/>
              <a:t>2</a:t>
            </a:r>
            <a:endParaRPr lang="en-GB" dirty="0"/>
          </a:p>
          <a:p>
            <a:r>
              <a:rPr lang="en-GB" dirty="0"/>
              <a:t>b</a:t>
            </a:r>
            <a:r>
              <a:rPr lang="en-GB" baseline="30000" dirty="0"/>
              <a:t>2</a:t>
            </a:r>
            <a:r>
              <a:rPr lang="en-GB" dirty="0"/>
              <a:t>  =  a</a:t>
            </a:r>
            <a:r>
              <a:rPr lang="en-GB" baseline="30000" dirty="0"/>
              <a:t>2</a:t>
            </a:r>
            <a:r>
              <a:rPr lang="en-GB" dirty="0"/>
              <a:t> - c</a:t>
            </a:r>
            <a:r>
              <a:rPr lang="en-GB" baseline="30000" dirty="0"/>
              <a:t>2</a:t>
            </a:r>
            <a:endParaRPr lang="en-GB" dirty="0"/>
          </a:p>
          <a:p>
            <a:r>
              <a:rPr lang="en-GB" dirty="0"/>
              <a:t>h</a:t>
            </a:r>
            <a:r>
              <a:rPr lang="en-GB" baseline="30000" dirty="0"/>
              <a:t>2</a:t>
            </a:r>
            <a:r>
              <a:rPr lang="en-GB" dirty="0"/>
              <a:t>  =   </a:t>
            </a:r>
            <a:r>
              <a:rPr lang="en-GB" b="1" dirty="0">
                <a:solidFill>
                  <a:srgbClr val="FF0000"/>
                </a:solidFill>
              </a:rPr>
              <a:t>4</a:t>
            </a:r>
            <a:r>
              <a:rPr lang="en-GB" b="1" baseline="30000" dirty="0">
                <a:solidFill>
                  <a:srgbClr val="FF0000"/>
                </a:solidFill>
              </a:rPr>
              <a:t>2</a:t>
            </a:r>
            <a:r>
              <a:rPr lang="en-GB" b="1" dirty="0">
                <a:solidFill>
                  <a:srgbClr val="FF0000"/>
                </a:solidFill>
              </a:rPr>
              <a:t>  – 3</a:t>
            </a:r>
            <a:r>
              <a:rPr lang="en-GB" b="1" baseline="30000" dirty="0">
                <a:solidFill>
                  <a:srgbClr val="FF0000"/>
                </a:solidFill>
              </a:rPr>
              <a:t>2</a:t>
            </a:r>
            <a:r>
              <a:rPr lang="en-GB" b="1" dirty="0">
                <a:solidFill>
                  <a:srgbClr val="FF0000"/>
                </a:solidFill>
              </a:rPr>
              <a:t> </a:t>
            </a:r>
          </a:p>
          <a:p>
            <a:r>
              <a:rPr lang="en-GB" dirty="0"/>
              <a:t>      =   </a:t>
            </a:r>
            <a:r>
              <a:rPr lang="en-GB" b="1" dirty="0">
                <a:solidFill>
                  <a:srgbClr val="FF0000"/>
                </a:solidFill>
              </a:rPr>
              <a:t>7</a:t>
            </a:r>
          </a:p>
          <a:p>
            <a:endParaRPr lang="en-GB" dirty="0"/>
          </a:p>
          <a:p>
            <a:r>
              <a:rPr lang="en-GB" dirty="0"/>
              <a:t>h   =   </a:t>
            </a:r>
            <a:r>
              <a:rPr lang="en-GB" b="1" dirty="0">
                <a:solidFill>
                  <a:srgbClr val="FF0000"/>
                </a:solidFill>
              </a:rPr>
              <a:t>√7</a:t>
            </a:r>
          </a:p>
          <a:p>
            <a:r>
              <a:rPr lang="en-GB" dirty="0"/>
              <a:t>     =   </a:t>
            </a:r>
            <a:r>
              <a:rPr lang="en-GB" b="1" dirty="0">
                <a:solidFill>
                  <a:srgbClr val="FF0000"/>
                </a:solidFill>
              </a:rPr>
              <a:t>2.648…</a:t>
            </a:r>
          </a:p>
          <a:p>
            <a:r>
              <a:rPr lang="en-GB" dirty="0"/>
              <a:t>     =   </a:t>
            </a:r>
            <a:r>
              <a:rPr lang="en-GB" b="1" dirty="0">
                <a:solidFill>
                  <a:srgbClr val="FF0000"/>
                </a:solidFill>
              </a:rPr>
              <a:t>2.6 cm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1560" y="6237312"/>
            <a:ext cx="5519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Note: </a:t>
            </a:r>
            <a:r>
              <a:rPr lang="en-GB" u="dbl" dirty="0" smtClean="0"/>
              <a:t>Never</a:t>
            </a:r>
            <a:r>
              <a:rPr lang="en-GB" dirty="0" smtClean="0"/>
              <a:t> round until you have answered the question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1547664" y="4221088"/>
            <a:ext cx="2592287" cy="648072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547664" y="5044508"/>
            <a:ext cx="2592288" cy="1120795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547664" y="1786470"/>
            <a:ext cx="2168623" cy="542875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78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40"/>
          <p:cNvGrpSpPr>
            <a:grpSpLocks/>
          </p:cNvGrpSpPr>
          <p:nvPr/>
        </p:nvGrpSpPr>
        <p:grpSpPr bwMode="auto">
          <a:xfrm>
            <a:off x="4561453" y="1240195"/>
            <a:ext cx="2894054" cy="2088232"/>
            <a:chOff x="7967" y="4794"/>
            <a:chExt cx="1979" cy="1510"/>
          </a:xfrm>
        </p:grpSpPr>
        <p:grpSp>
          <p:nvGrpSpPr>
            <p:cNvPr id="17" name="Group 41"/>
            <p:cNvGrpSpPr>
              <a:grpSpLocks/>
            </p:cNvGrpSpPr>
            <p:nvPr/>
          </p:nvGrpSpPr>
          <p:grpSpPr bwMode="auto">
            <a:xfrm>
              <a:off x="7995" y="4794"/>
              <a:ext cx="1951" cy="1455"/>
              <a:chOff x="2745" y="10269"/>
              <a:chExt cx="1951" cy="1455"/>
            </a:xfrm>
          </p:grpSpPr>
          <p:sp>
            <p:nvSpPr>
              <p:cNvPr id="19" name="Oval 42"/>
              <p:cNvSpPr>
                <a:spLocks noChangeArrowheads="1"/>
              </p:cNvSpPr>
              <p:nvPr/>
            </p:nvSpPr>
            <p:spPr bwMode="auto">
              <a:xfrm>
                <a:off x="2745" y="10771"/>
                <a:ext cx="1455" cy="491"/>
              </a:xfrm>
              <a:prstGeom prst="ellips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43"/>
              <p:cNvSpPr>
                <a:spLocks/>
              </p:cNvSpPr>
              <p:nvPr/>
            </p:nvSpPr>
            <p:spPr bwMode="auto">
              <a:xfrm>
                <a:off x="2760" y="10763"/>
                <a:ext cx="1410" cy="202"/>
              </a:xfrm>
              <a:custGeom>
                <a:avLst/>
                <a:gdLst>
                  <a:gd name="T0" fmla="*/ 1410 w 1410"/>
                  <a:gd name="T1" fmla="*/ 172 h 202"/>
                  <a:gd name="T2" fmla="*/ 1215 w 1410"/>
                  <a:gd name="T3" fmla="*/ 67 h 202"/>
                  <a:gd name="T4" fmla="*/ 1080 w 1410"/>
                  <a:gd name="T5" fmla="*/ 52 h 202"/>
                  <a:gd name="T6" fmla="*/ 945 w 1410"/>
                  <a:gd name="T7" fmla="*/ 7 h 202"/>
                  <a:gd name="T8" fmla="*/ 810 w 1410"/>
                  <a:gd name="T9" fmla="*/ 7 h 202"/>
                  <a:gd name="T10" fmla="*/ 675 w 1410"/>
                  <a:gd name="T11" fmla="*/ 7 h 202"/>
                  <a:gd name="T12" fmla="*/ 555 w 1410"/>
                  <a:gd name="T13" fmla="*/ 7 h 202"/>
                  <a:gd name="T14" fmla="*/ 450 w 1410"/>
                  <a:gd name="T15" fmla="*/ 22 h 202"/>
                  <a:gd name="T16" fmla="*/ 315 w 1410"/>
                  <a:gd name="T17" fmla="*/ 52 h 202"/>
                  <a:gd name="T18" fmla="*/ 225 w 1410"/>
                  <a:gd name="T19" fmla="*/ 67 h 202"/>
                  <a:gd name="T20" fmla="*/ 75 w 1410"/>
                  <a:gd name="T21" fmla="*/ 142 h 202"/>
                  <a:gd name="T22" fmla="*/ 0 w 1410"/>
                  <a:gd name="T23" fmla="*/ 202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10" h="202">
                    <a:moveTo>
                      <a:pt x="1410" y="172"/>
                    </a:moveTo>
                    <a:cubicBezTo>
                      <a:pt x="1340" y="129"/>
                      <a:pt x="1270" y="87"/>
                      <a:pt x="1215" y="67"/>
                    </a:cubicBezTo>
                    <a:cubicBezTo>
                      <a:pt x="1160" y="47"/>
                      <a:pt x="1125" y="62"/>
                      <a:pt x="1080" y="52"/>
                    </a:cubicBezTo>
                    <a:cubicBezTo>
                      <a:pt x="1035" y="42"/>
                      <a:pt x="990" y="14"/>
                      <a:pt x="945" y="7"/>
                    </a:cubicBezTo>
                    <a:cubicBezTo>
                      <a:pt x="900" y="0"/>
                      <a:pt x="855" y="7"/>
                      <a:pt x="810" y="7"/>
                    </a:cubicBezTo>
                    <a:cubicBezTo>
                      <a:pt x="765" y="7"/>
                      <a:pt x="717" y="7"/>
                      <a:pt x="675" y="7"/>
                    </a:cubicBezTo>
                    <a:cubicBezTo>
                      <a:pt x="633" y="7"/>
                      <a:pt x="592" y="5"/>
                      <a:pt x="555" y="7"/>
                    </a:cubicBezTo>
                    <a:cubicBezTo>
                      <a:pt x="518" y="9"/>
                      <a:pt x="490" y="14"/>
                      <a:pt x="450" y="22"/>
                    </a:cubicBezTo>
                    <a:cubicBezTo>
                      <a:pt x="410" y="30"/>
                      <a:pt x="352" y="45"/>
                      <a:pt x="315" y="52"/>
                    </a:cubicBezTo>
                    <a:cubicBezTo>
                      <a:pt x="278" y="59"/>
                      <a:pt x="265" y="52"/>
                      <a:pt x="225" y="67"/>
                    </a:cubicBezTo>
                    <a:cubicBezTo>
                      <a:pt x="185" y="82"/>
                      <a:pt x="113" y="119"/>
                      <a:pt x="75" y="142"/>
                    </a:cubicBezTo>
                    <a:cubicBezTo>
                      <a:pt x="37" y="165"/>
                      <a:pt x="18" y="183"/>
                      <a:pt x="0" y="202"/>
                    </a:cubicBezTo>
                  </a:path>
                </a:pathLst>
              </a:custGeom>
              <a:noFill/>
              <a:ln w="38100" cap="flat" cmpd="sng">
                <a:solidFill>
                  <a:srgbClr val="FFFFFF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Line 44"/>
              <p:cNvSpPr>
                <a:spLocks noChangeShapeType="1"/>
              </p:cNvSpPr>
              <p:nvPr/>
            </p:nvSpPr>
            <p:spPr bwMode="auto">
              <a:xfrm flipH="1">
                <a:off x="3480" y="11019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Text Box 45"/>
              <p:cNvSpPr txBox="1">
                <a:spLocks noChangeArrowheads="1"/>
              </p:cNvSpPr>
              <p:nvPr/>
            </p:nvSpPr>
            <p:spPr bwMode="auto">
              <a:xfrm>
                <a:off x="3643" y="10726"/>
                <a:ext cx="1053" cy="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r</a:t>
                </a:r>
              </a:p>
            </p:txBody>
          </p:sp>
          <p:sp>
            <p:nvSpPr>
              <p:cNvPr id="27" name="Oval 46"/>
              <p:cNvSpPr>
                <a:spLocks noChangeArrowheads="1"/>
              </p:cNvSpPr>
              <p:nvPr/>
            </p:nvSpPr>
            <p:spPr bwMode="auto">
              <a:xfrm>
                <a:off x="2745" y="10269"/>
                <a:ext cx="1455" cy="1455"/>
              </a:xfrm>
              <a:prstGeom prst="ellips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18" name="AutoShape 47"/>
            <p:cNvSpPr>
              <a:spLocks noChangeArrowheads="1"/>
            </p:cNvSpPr>
            <p:nvPr/>
          </p:nvSpPr>
          <p:spPr bwMode="auto">
            <a:xfrm rot="16200000">
              <a:off x="8350" y="5192"/>
              <a:ext cx="729" cy="1495"/>
            </a:xfrm>
            <a:prstGeom prst="moon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Calculating the volume of a sphere</a:t>
            </a:r>
            <a:endParaRPr lang="en-GB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824347"/>
            <a:ext cx="367240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Example:</a:t>
            </a:r>
          </a:p>
          <a:p>
            <a:r>
              <a:rPr lang="en-GB" dirty="0" smtClean="0"/>
              <a:t>Calculate the volume of this football which has a diameter of 30cm</a:t>
            </a:r>
          </a:p>
          <a:p>
            <a:r>
              <a:rPr lang="en-GB" dirty="0" smtClean="0"/>
              <a:t>D = 30cm		r = </a:t>
            </a:r>
            <a:r>
              <a:rPr lang="en-GB" b="1" dirty="0" smtClean="0">
                <a:solidFill>
                  <a:srgbClr val="FF0000"/>
                </a:solidFill>
              </a:rPr>
              <a:t>15cm</a:t>
            </a:r>
          </a:p>
          <a:p>
            <a:endParaRPr lang="en-GB" dirty="0" smtClean="0"/>
          </a:p>
          <a:p>
            <a:r>
              <a:rPr lang="en-GB" dirty="0" smtClean="0"/>
              <a:t>V = </a:t>
            </a:r>
            <a:r>
              <a:rPr lang="en-GB" dirty="0"/>
              <a:t> </a:t>
            </a:r>
            <a:r>
              <a:rPr lang="en-GB" dirty="0" smtClean="0"/>
              <a:t>    </a:t>
            </a:r>
            <a:r>
              <a:rPr lang="el-GR" dirty="0" smtClean="0"/>
              <a:t>π</a:t>
            </a:r>
            <a:r>
              <a:rPr lang="en-GB" dirty="0" smtClean="0"/>
              <a:t>r</a:t>
            </a:r>
            <a:r>
              <a:rPr lang="en-GB" baseline="30000" dirty="0" smtClean="0"/>
              <a:t>3</a:t>
            </a:r>
          </a:p>
          <a:p>
            <a:endParaRPr lang="en-GB" dirty="0" smtClean="0"/>
          </a:p>
          <a:p>
            <a:r>
              <a:rPr lang="en-GB" dirty="0" smtClean="0"/>
              <a:t>V   =      </a:t>
            </a:r>
            <a:r>
              <a:rPr lang="en-GB" b="1" dirty="0" smtClean="0">
                <a:solidFill>
                  <a:srgbClr val="FF0000"/>
                </a:solidFill>
              </a:rPr>
              <a:t>x </a:t>
            </a:r>
            <a:r>
              <a:rPr lang="el-GR" b="1" dirty="0">
                <a:solidFill>
                  <a:srgbClr val="FF0000"/>
                </a:solidFill>
              </a:rPr>
              <a:t>π</a:t>
            </a:r>
            <a:r>
              <a:rPr lang="en-GB" b="1" dirty="0" smtClean="0">
                <a:solidFill>
                  <a:srgbClr val="FF0000"/>
                </a:solidFill>
              </a:rPr>
              <a:t> x 15</a:t>
            </a:r>
            <a:r>
              <a:rPr lang="en-GB" b="1" baseline="30000" dirty="0" smtClean="0">
                <a:solidFill>
                  <a:srgbClr val="FF0000"/>
                </a:solidFill>
              </a:rPr>
              <a:t>3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      =  </a:t>
            </a:r>
            <a:r>
              <a:rPr lang="en-GB" b="1" dirty="0" smtClean="0">
                <a:solidFill>
                  <a:srgbClr val="FF0000"/>
                </a:solidFill>
              </a:rPr>
              <a:t>14137.17…</a:t>
            </a:r>
          </a:p>
          <a:p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     =  </a:t>
            </a:r>
            <a:r>
              <a:rPr lang="en-GB" b="1" dirty="0" smtClean="0">
                <a:solidFill>
                  <a:srgbClr val="FF0000"/>
                </a:solidFill>
              </a:rPr>
              <a:t>14137 cm</a:t>
            </a:r>
            <a:r>
              <a:rPr lang="en-GB" b="1" baseline="30000" dirty="0" smtClean="0">
                <a:solidFill>
                  <a:srgbClr val="FF0000"/>
                </a:solidFill>
              </a:rPr>
              <a:t>3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337563"/>
              </p:ext>
            </p:extLst>
          </p:nvPr>
        </p:nvGraphicFramePr>
        <p:xfrm>
          <a:off x="2267744" y="1541104"/>
          <a:ext cx="1982339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r:id="rId3" imgW="739080" imgH="320400" progId="FXE300.Equation">
                  <p:embed/>
                </p:oleObj>
              </mc:Choice>
              <mc:Fallback>
                <p:oleObj r:id="rId3" imgW="739080" imgH="320400" progId="FXE300.Equation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541104"/>
                        <a:ext cx="1982339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4767495" y="2831037"/>
            <a:ext cx="39604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Example:</a:t>
            </a:r>
          </a:p>
          <a:p>
            <a:r>
              <a:rPr lang="en-GB" dirty="0" smtClean="0"/>
              <a:t>Calculate </a:t>
            </a:r>
            <a:r>
              <a:rPr lang="en-GB" dirty="0"/>
              <a:t>the volume of a hemisphere of radius 12 cm to 3 significant figures.</a:t>
            </a:r>
            <a:br>
              <a:rPr lang="en-GB" dirty="0"/>
            </a:br>
            <a:r>
              <a:rPr lang="en-GB" dirty="0" smtClean="0"/>
              <a:t>(</a:t>
            </a:r>
            <a:r>
              <a:rPr lang="en-GB" dirty="0"/>
              <a:t>A hemisphere is half a sphere)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V =    </a:t>
            </a:r>
            <a:r>
              <a:rPr lang="el-GR" dirty="0" smtClean="0"/>
              <a:t>π</a:t>
            </a:r>
            <a:r>
              <a:rPr lang="en-GB" dirty="0" smtClean="0"/>
              <a:t>r</a:t>
            </a:r>
            <a:r>
              <a:rPr lang="en-GB" baseline="30000" dirty="0" smtClean="0"/>
              <a:t>3</a:t>
            </a:r>
            <a:r>
              <a:rPr lang="en-GB" baseline="30000" dirty="0"/>
              <a:t>	</a:t>
            </a:r>
            <a:r>
              <a:rPr lang="en-GB" dirty="0" smtClean="0"/>
              <a:t> 	½ V   = </a:t>
            </a:r>
            <a:r>
              <a:rPr lang="en-GB" b="1" dirty="0" smtClean="0">
                <a:solidFill>
                  <a:srgbClr val="FF0000"/>
                </a:solidFill>
              </a:rPr>
              <a:t>7238.23  ÷ 2</a:t>
            </a:r>
          </a:p>
          <a:p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   =     </a:t>
            </a:r>
            <a:r>
              <a:rPr lang="el-GR" b="1" dirty="0" smtClean="0">
                <a:solidFill>
                  <a:srgbClr val="FF0000"/>
                </a:solidFill>
              </a:rPr>
              <a:t>π</a:t>
            </a:r>
            <a:r>
              <a:rPr lang="en-GB" b="1" dirty="0" smtClean="0">
                <a:solidFill>
                  <a:srgbClr val="FF0000"/>
                </a:solidFill>
              </a:rPr>
              <a:t> x 12</a:t>
            </a:r>
            <a:r>
              <a:rPr lang="en-GB" b="1" baseline="30000" dirty="0" smtClean="0">
                <a:solidFill>
                  <a:srgbClr val="FF0000"/>
                </a:solidFill>
              </a:rPr>
              <a:t>3</a:t>
            </a:r>
            <a:r>
              <a:rPr lang="en-GB" dirty="0"/>
              <a:t>	 </a:t>
            </a:r>
            <a:r>
              <a:rPr lang="en-GB" dirty="0" smtClean="0"/>
              <a:t>         = </a:t>
            </a:r>
            <a:r>
              <a:rPr lang="en-GB" b="1" dirty="0" smtClean="0">
                <a:solidFill>
                  <a:srgbClr val="FF0000"/>
                </a:solidFill>
              </a:rPr>
              <a:t>3619.11…</a:t>
            </a:r>
          </a:p>
          <a:p>
            <a:endParaRPr lang="en-GB" dirty="0" smtClean="0"/>
          </a:p>
          <a:p>
            <a:r>
              <a:rPr lang="en-GB" dirty="0" smtClean="0"/>
              <a:t>    =  </a:t>
            </a:r>
            <a:r>
              <a:rPr lang="en-GB" b="1" dirty="0" smtClean="0">
                <a:solidFill>
                  <a:srgbClr val="FF0000"/>
                </a:solidFill>
              </a:rPr>
              <a:t>7238.23…</a:t>
            </a:r>
            <a:r>
              <a:rPr lang="en-GB" dirty="0" smtClean="0"/>
              <a:t>	          = </a:t>
            </a:r>
            <a:r>
              <a:rPr lang="en-GB" b="1" dirty="0" smtClean="0">
                <a:solidFill>
                  <a:srgbClr val="FF0000"/>
                </a:solidFill>
              </a:rPr>
              <a:t>3620 cm</a:t>
            </a:r>
            <a:r>
              <a:rPr lang="en-GB" b="1" baseline="30000" dirty="0">
                <a:solidFill>
                  <a:srgbClr val="FF0000"/>
                </a:solidFill>
              </a:rPr>
              <a:t>3</a:t>
            </a:r>
            <a:endParaRPr lang="en-GB" b="1" dirty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    = </a:t>
            </a:r>
            <a:r>
              <a:rPr lang="en-GB" b="1" dirty="0" smtClean="0">
                <a:solidFill>
                  <a:srgbClr val="FF0000"/>
                </a:solidFill>
              </a:rPr>
              <a:t>7240 cm</a:t>
            </a:r>
            <a:r>
              <a:rPr lang="en-GB" b="1" baseline="30000" dirty="0">
                <a:solidFill>
                  <a:srgbClr val="FF0000"/>
                </a:solidFill>
              </a:rPr>
              <a:t>3</a:t>
            </a:r>
            <a:endParaRPr lang="en-GB" b="1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79" name="Picture 5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827" y="4125030"/>
            <a:ext cx="198575" cy="53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5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473" y="4706606"/>
            <a:ext cx="189243" cy="509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5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27596"/>
            <a:ext cx="198575" cy="53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5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351" y="4694043"/>
            <a:ext cx="198575" cy="53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Rectangle 34"/>
          <p:cNvSpPr/>
          <p:nvPr/>
        </p:nvSpPr>
        <p:spPr>
          <a:xfrm>
            <a:off x="1043608" y="4651304"/>
            <a:ext cx="2880320" cy="1725689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2987823" y="3717033"/>
            <a:ext cx="1152129" cy="407998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004048" y="4651303"/>
            <a:ext cx="1726118" cy="1725689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7092280" y="4221088"/>
            <a:ext cx="1800200" cy="2155905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35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421"/>
            <a:ext cx="8229600" cy="1143000"/>
          </a:xfrm>
        </p:spPr>
        <p:txBody>
          <a:bodyPr/>
          <a:lstStyle/>
          <a:p>
            <a:r>
              <a:rPr lang="en-GB" u="sng" dirty="0" smtClean="0"/>
              <a:t>Calculating the volume of a cone</a:t>
            </a:r>
            <a:endParaRPr lang="en-GB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1340768"/>
            <a:ext cx="36529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circular based pyramid is called a</a:t>
            </a:r>
          </a:p>
          <a:p>
            <a:r>
              <a:rPr lang="en-GB" dirty="0" smtClean="0"/>
              <a:t>Volume =        x area of circle x height</a:t>
            </a:r>
          </a:p>
          <a:p>
            <a:endParaRPr lang="en-GB" dirty="0"/>
          </a:p>
          <a:p>
            <a:r>
              <a:rPr lang="en-GB" dirty="0" smtClean="0"/>
              <a:t>So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376" y="3674641"/>
            <a:ext cx="2900024" cy="2124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539" y="1460108"/>
            <a:ext cx="1816052" cy="1608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016803"/>
              </p:ext>
            </p:extLst>
          </p:nvPr>
        </p:nvGraphicFramePr>
        <p:xfrm>
          <a:off x="2267744" y="2401466"/>
          <a:ext cx="154181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r:id="rId5" imgW="862920" imgH="320400" progId="FXE300.Equation">
                  <p:embed/>
                </p:oleObj>
              </mc:Choice>
              <mc:Fallback>
                <p:oleObj r:id="rId5" imgW="862920" imgH="320400" progId="FXE300.Equation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401466"/>
                        <a:ext cx="1541818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822" y="1836347"/>
            <a:ext cx="2381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94159" y="3155652"/>
            <a:ext cx="30963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 smtClean="0"/>
              <a:t>Example:</a:t>
            </a:r>
          </a:p>
          <a:p>
            <a:r>
              <a:rPr lang="en-GB" dirty="0" smtClean="0"/>
              <a:t>Calculate </a:t>
            </a:r>
            <a:r>
              <a:rPr lang="en-GB" dirty="0"/>
              <a:t>the volume of this </a:t>
            </a:r>
            <a:r>
              <a:rPr lang="en-GB" dirty="0" smtClean="0"/>
              <a:t>cone </a:t>
            </a:r>
            <a:r>
              <a:rPr lang="en-GB" dirty="0"/>
              <a:t>to 2 significant figures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683850" y="4379788"/>
            <a:ext cx="19590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V =      </a:t>
            </a:r>
            <a:r>
              <a:rPr lang="el-GR" dirty="0"/>
              <a:t>π</a:t>
            </a:r>
            <a:r>
              <a:rPr lang="en-GB" dirty="0" smtClean="0"/>
              <a:t>r</a:t>
            </a:r>
            <a:r>
              <a:rPr lang="en-GB" baseline="30000" dirty="0" smtClean="0"/>
              <a:t>2</a:t>
            </a:r>
            <a:r>
              <a:rPr lang="en-GB" dirty="0" smtClean="0"/>
              <a:t>h</a:t>
            </a:r>
          </a:p>
          <a:p>
            <a:endParaRPr lang="en-GB" dirty="0"/>
          </a:p>
          <a:p>
            <a:r>
              <a:rPr lang="en-GB" dirty="0"/>
              <a:t> </a:t>
            </a:r>
            <a:r>
              <a:rPr lang="en-GB" dirty="0" smtClean="0"/>
              <a:t>  </a:t>
            </a:r>
            <a:endParaRPr lang="en-GB" b="1" baseline="30000" dirty="0">
              <a:solidFill>
                <a:srgbClr val="FF0000"/>
              </a:solidFill>
            </a:endParaRPr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032" y="4322464"/>
            <a:ext cx="2381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916264" y="1256109"/>
            <a:ext cx="1152129" cy="407998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835696" y="4827289"/>
            <a:ext cx="2520280" cy="1770063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128642" y="1294775"/>
            <a:ext cx="641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cone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064592" y="4973656"/>
            <a:ext cx="1781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=     </a:t>
            </a:r>
            <a:r>
              <a:rPr lang="el-GR" b="1" dirty="0">
                <a:solidFill>
                  <a:srgbClr val="FF0000"/>
                </a:solidFill>
              </a:rPr>
              <a:t>π</a:t>
            </a:r>
            <a:r>
              <a:rPr lang="en-GB" b="1" dirty="0">
                <a:solidFill>
                  <a:srgbClr val="FF0000"/>
                </a:solidFill>
              </a:rPr>
              <a:t> x 15</a:t>
            </a:r>
            <a:r>
              <a:rPr lang="en-GB" b="1" baseline="30000" dirty="0">
                <a:solidFill>
                  <a:srgbClr val="FF0000"/>
                </a:solidFill>
              </a:rPr>
              <a:t>2</a:t>
            </a:r>
            <a:r>
              <a:rPr lang="en-GB" b="1" dirty="0">
                <a:solidFill>
                  <a:srgbClr val="FF0000"/>
                </a:solidFill>
              </a:rPr>
              <a:t> x 12</a:t>
            </a:r>
          </a:p>
          <a:p>
            <a:endParaRPr lang="en-GB" dirty="0"/>
          </a:p>
          <a:p>
            <a:r>
              <a:rPr lang="en-GB" dirty="0"/>
              <a:t>   = </a:t>
            </a:r>
            <a:r>
              <a:rPr lang="en-GB" b="1" dirty="0" smtClean="0">
                <a:solidFill>
                  <a:srgbClr val="FF0000"/>
                </a:solidFill>
              </a:rPr>
              <a:t>2827.433…</a:t>
            </a:r>
            <a:endParaRPr lang="en-GB" b="1" dirty="0">
              <a:solidFill>
                <a:srgbClr val="FF0000"/>
              </a:solidFill>
            </a:endParaRPr>
          </a:p>
          <a:p>
            <a:endParaRPr lang="en-GB" dirty="0"/>
          </a:p>
          <a:p>
            <a:r>
              <a:rPr lang="en-GB" dirty="0"/>
              <a:t>   = </a:t>
            </a:r>
            <a:r>
              <a:rPr lang="en-GB" b="1" dirty="0" smtClean="0">
                <a:solidFill>
                  <a:srgbClr val="FF0000"/>
                </a:solidFill>
              </a:rPr>
              <a:t>2800 </a:t>
            </a:r>
            <a:r>
              <a:rPr lang="en-GB" b="1" dirty="0">
                <a:solidFill>
                  <a:srgbClr val="FF0000"/>
                </a:solidFill>
              </a:rPr>
              <a:t>cm</a:t>
            </a:r>
            <a:r>
              <a:rPr lang="en-GB" b="1" baseline="30000" dirty="0">
                <a:solidFill>
                  <a:srgbClr val="FF0000"/>
                </a:solidFill>
              </a:rPr>
              <a:t>3</a:t>
            </a:r>
          </a:p>
        </p:txBody>
      </p:sp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451" y="4979689"/>
            <a:ext cx="2381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323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4" grpId="0" animBg="1"/>
      <p:bldP spid="15" grpId="0" animBg="1"/>
      <p:bldP spid="5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94188" y="4638136"/>
            <a:ext cx="1997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</a:t>
            </a:r>
            <a:r>
              <a:rPr lang="en-GB" b="1" dirty="0">
                <a:solidFill>
                  <a:srgbClr val="FF0000"/>
                </a:solidFill>
              </a:rPr>
              <a:t>=       x 9² x 12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   =       x 81 x 12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   = 324 cm</a:t>
            </a:r>
            <a:r>
              <a:rPr lang="en-GB" b="1" baseline="30000" dirty="0">
                <a:solidFill>
                  <a:srgbClr val="FF0000"/>
                </a:solidFill>
              </a:rPr>
              <a:t>3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Calculating the volume of a pyramid</a:t>
            </a:r>
            <a:endParaRPr lang="en-GB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317960"/>
            <a:ext cx="4708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Volume (pyramid) = 1/3 x area (of base) x height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83" y="1843087"/>
            <a:ext cx="9334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91680" y="1896546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 A </a:t>
            </a:r>
            <a:r>
              <a:rPr lang="en-GB" dirty="0"/>
              <a:t>x h</a:t>
            </a:r>
          </a:p>
        </p:txBody>
      </p:sp>
      <p:sp>
        <p:nvSpPr>
          <p:cNvPr id="6" name="Rectangle 5"/>
          <p:cNvSpPr/>
          <p:nvPr/>
        </p:nvSpPr>
        <p:spPr>
          <a:xfrm>
            <a:off x="909824" y="3068959"/>
            <a:ext cx="39807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Example</a:t>
            </a:r>
            <a:r>
              <a:rPr lang="en-GB" dirty="0" smtClean="0"/>
              <a:t>: Calculate the volume of the statue, with a square base of 9 cm and a height of 12 cm.</a:t>
            </a:r>
          </a:p>
          <a:p>
            <a:endParaRPr lang="en-GB" dirty="0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209674"/>
            <a:ext cx="212407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398" y="4098305"/>
            <a:ext cx="2381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756" y="4603130"/>
            <a:ext cx="2381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460" y="5259197"/>
            <a:ext cx="2381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169283"/>
            <a:ext cx="20955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80343" y="4133794"/>
            <a:ext cx="18388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V =     Ah</a:t>
            </a:r>
          </a:p>
          <a:p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843458" y="4600490"/>
            <a:ext cx="3047085" cy="1852846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27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  <p:bldP spid="5" grpId="0"/>
      <p:bldP spid="6" grpId="0"/>
      <p:bldP spid="4" grpId="0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Formula, rounding and units</a:t>
            </a:r>
            <a:endParaRPr lang="en-GB" u="sng" dirty="0"/>
          </a:p>
        </p:txBody>
      </p:sp>
      <p:sp>
        <p:nvSpPr>
          <p:cNvPr id="3" name="Rectangle 2"/>
          <p:cNvSpPr/>
          <p:nvPr/>
        </p:nvSpPr>
        <p:spPr>
          <a:xfrm>
            <a:off x="961660" y="213285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You </a:t>
            </a:r>
            <a:r>
              <a:rPr lang="en-GB" b="1" u="sng" dirty="0" smtClean="0"/>
              <a:t>must</a:t>
            </a:r>
            <a:r>
              <a:rPr lang="en-GB" dirty="0" smtClean="0"/>
              <a:t> show </a:t>
            </a:r>
          </a:p>
          <a:p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the formula you are using</a:t>
            </a:r>
          </a:p>
          <a:p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The substituted values</a:t>
            </a:r>
          </a:p>
          <a:p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The answer prior to rounding</a:t>
            </a:r>
          </a:p>
          <a:p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Rounded final answer</a:t>
            </a:r>
          </a:p>
          <a:p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the units</a:t>
            </a:r>
          </a:p>
          <a:p>
            <a:r>
              <a:rPr lang="en-GB" dirty="0"/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0" y="1628800"/>
            <a:ext cx="3600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 smtClean="0"/>
              <a:t>Example:</a:t>
            </a:r>
          </a:p>
          <a:p>
            <a:r>
              <a:rPr lang="en-GB" dirty="0" smtClean="0"/>
              <a:t>Find </a:t>
            </a:r>
            <a:r>
              <a:rPr lang="en-GB" dirty="0"/>
              <a:t>the area of a circle with radius 6∙2 cm to 3 significant figures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/>
              <a:t>A =  π × </a:t>
            </a:r>
            <a:r>
              <a:rPr lang="en-GB" dirty="0" smtClean="0"/>
              <a:t>r</a:t>
            </a:r>
            <a:r>
              <a:rPr lang="en-GB" baseline="30000" dirty="0" smtClean="0"/>
              <a:t>2</a:t>
            </a:r>
          </a:p>
          <a:p>
            <a:endParaRPr lang="en-GB" dirty="0"/>
          </a:p>
          <a:p>
            <a:r>
              <a:rPr lang="en-GB" dirty="0"/>
              <a:t> </a:t>
            </a:r>
            <a:r>
              <a:rPr lang="en-GB" dirty="0" smtClean="0"/>
              <a:t>  =  </a:t>
            </a:r>
            <a:r>
              <a:rPr lang="en-GB" dirty="0"/>
              <a:t>π × 6∙2</a:t>
            </a:r>
            <a:r>
              <a:rPr lang="en-GB" baseline="30000" dirty="0"/>
              <a:t>2</a:t>
            </a:r>
            <a:r>
              <a:rPr lang="en-GB" dirty="0"/>
              <a:t> 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  =  </a:t>
            </a:r>
            <a:r>
              <a:rPr lang="en-GB" dirty="0"/>
              <a:t>120∙762 ….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  =  </a:t>
            </a:r>
            <a:r>
              <a:rPr lang="en-GB" dirty="0"/>
              <a:t>121 cm</a:t>
            </a:r>
            <a:r>
              <a:rPr lang="en-GB" baseline="30000" dirty="0"/>
              <a:t>2 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626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Reminders </a:t>
            </a:r>
            <a:r>
              <a:rPr lang="en-GB" dirty="0" smtClean="0"/>
              <a:t>- Formulae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27584" y="1340768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Area of a Square 	</a:t>
            </a:r>
            <a:r>
              <a:rPr lang="en-GB" dirty="0" smtClean="0"/>
              <a:t>	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6576" y="1933797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Area of a Rectangle	</a:t>
            </a:r>
            <a:r>
              <a:rPr lang="en-GB" dirty="0" smtClean="0"/>
              <a:t>	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4035" y="2593949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Area of a Triangle	</a:t>
            </a:r>
            <a:r>
              <a:rPr lang="en-GB" dirty="0" smtClean="0"/>
              <a:t>	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6552" y="3140968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Area of a Circle	</a:t>
            </a:r>
            <a:r>
              <a:rPr lang="en-GB" dirty="0" smtClean="0"/>
              <a:t>	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6552" y="3678390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Volume of a Cube		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6552" y="4229003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Volume of a Cuboid	</a:t>
            </a:r>
            <a:r>
              <a:rPr lang="en-GB" dirty="0" smtClean="0"/>
              <a:t>	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033" y="1185012"/>
            <a:ext cx="882295" cy="864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443" y="1854690"/>
            <a:ext cx="13335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517" y="2357358"/>
            <a:ext cx="145732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133" y="2963281"/>
            <a:ext cx="1017095" cy="91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317" y="3388976"/>
            <a:ext cx="1215783" cy="1158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047722"/>
            <a:ext cx="1549656" cy="110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241913" y="1340768"/>
            <a:ext cx="2770247" cy="4419618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916552" y="4989415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Volume of a </a:t>
            </a:r>
            <a:r>
              <a:rPr lang="en-GB" dirty="0" smtClean="0"/>
              <a:t>prism</a:t>
            </a: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b="1" i="1" dirty="0">
                <a:solidFill>
                  <a:srgbClr val="FF0000"/>
                </a:solidFill>
              </a:rPr>
              <a:t>	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426" y="4989415"/>
            <a:ext cx="1009558" cy="1066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317" y="4817464"/>
            <a:ext cx="942922" cy="942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119" y="5761407"/>
            <a:ext cx="872240" cy="949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582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Reminder</a:t>
            </a:r>
            <a:r>
              <a:rPr lang="en-GB" dirty="0" smtClean="0"/>
              <a:t> – Pythagoras’ Theorem</a:t>
            </a:r>
            <a:endParaRPr lang="en-GB" dirty="0"/>
          </a:p>
        </p:txBody>
      </p:sp>
      <p:sp>
        <p:nvSpPr>
          <p:cNvPr id="3" name="Isosceles Triangle 2"/>
          <p:cNvSpPr/>
          <p:nvPr/>
        </p:nvSpPr>
        <p:spPr>
          <a:xfrm>
            <a:off x="5104623" y="3851906"/>
            <a:ext cx="3024336" cy="18722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3" idx="3"/>
            <a:endCxn id="3" idx="0"/>
          </p:cNvCxnSpPr>
          <p:nvPr/>
        </p:nvCxnSpPr>
        <p:spPr>
          <a:xfrm flipV="1">
            <a:off x="6616791" y="3851906"/>
            <a:ext cx="0" cy="187220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16200000">
            <a:off x="6111363" y="4812668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 cm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 rot="2943917">
            <a:off x="7213644" y="4499979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4 cm</a:t>
            </a:r>
          </a:p>
        </p:txBody>
      </p:sp>
      <p:sp>
        <p:nvSpPr>
          <p:cNvPr id="8" name="Rectangle 7"/>
          <p:cNvSpPr/>
          <p:nvPr/>
        </p:nvSpPr>
        <p:spPr>
          <a:xfrm>
            <a:off x="6302835" y="5696530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6 cm</a:t>
            </a:r>
          </a:p>
        </p:txBody>
      </p:sp>
      <p:sp>
        <p:nvSpPr>
          <p:cNvPr id="9" name="Rectangle 8"/>
          <p:cNvSpPr/>
          <p:nvPr/>
        </p:nvSpPr>
        <p:spPr>
          <a:xfrm>
            <a:off x="1043608" y="1320150"/>
            <a:ext cx="36724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Pythagoras’ theorem states that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</a:t>
            </a:r>
            <a:r>
              <a:rPr lang="en-GB" baseline="30000" dirty="0" smtClean="0"/>
              <a:t>2</a:t>
            </a:r>
            <a:r>
              <a:rPr lang="en-GB" dirty="0" smtClean="0"/>
              <a:t> =</a:t>
            </a:r>
            <a:endParaRPr lang="en-GB" b="1" dirty="0" smtClean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16791" y="5508090"/>
            <a:ext cx="200147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Triangle 10"/>
          <p:cNvSpPr/>
          <p:nvPr/>
        </p:nvSpPr>
        <p:spPr>
          <a:xfrm>
            <a:off x="5855125" y="1732166"/>
            <a:ext cx="2088232" cy="148081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794850" y="2114723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48631" y="232934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616791" y="3212976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608" y="232934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Example:</a:t>
            </a:r>
          </a:p>
          <a:p>
            <a:r>
              <a:rPr lang="en-GB" dirty="0"/>
              <a:t>Calculate the height of this triangle with sides 4 cm and a base of 6 cm to 2 significant figures.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23628" y="3633848"/>
            <a:ext cx="16561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</a:t>
            </a:r>
            <a:r>
              <a:rPr lang="en-GB" baseline="30000" dirty="0"/>
              <a:t>2</a:t>
            </a:r>
            <a:r>
              <a:rPr lang="en-GB" dirty="0"/>
              <a:t>  =  b</a:t>
            </a:r>
            <a:r>
              <a:rPr lang="en-GB" baseline="30000" dirty="0"/>
              <a:t>2</a:t>
            </a:r>
            <a:r>
              <a:rPr lang="en-GB" dirty="0"/>
              <a:t> + c</a:t>
            </a:r>
            <a:r>
              <a:rPr lang="en-GB" baseline="30000" dirty="0"/>
              <a:t>2</a:t>
            </a:r>
            <a:endParaRPr lang="en-GB" dirty="0"/>
          </a:p>
          <a:p>
            <a:r>
              <a:rPr lang="en-GB" dirty="0"/>
              <a:t>b</a:t>
            </a:r>
            <a:r>
              <a:rPr lang="en-GB" baseline="30000" dirty="0"/>
              <a:t>2</a:t>
            </a:r>
            <a:r>
              <a:rPr lang="en-GB" dirty="0"/>
              <a:t>  =  a</a:t>
            </a:r>
            <a:r>
              <a:rPr lang="en-GB" baseline="30000" dirty="0"/>
              <a:t>2</a:t>
            </a:r>
            <a:r>
              <a:rPr lang="en-GB" dirty="0"/>
              <a:t> - c</a:t>
            </a:r>
            <a:r>
              <a:rPr lang="en-GB" baseline="30000" dirty="0"/>
              <a:t>2</a:t>
            </a:r>
            <a:endParaRPr lang="en-GB" dirty="0"/>
          </a:p>
          <a:p>
            <a:r>
              <a:rPr lang="en-GB" dirty="0"/>
              <a:t>h</a:t>
            </a:r>
            <a:r>
              <a:rPr lang="en-GB" baseline="30000" dirty="0"/>
              <a:t>2</a:t>
            </a:r>
            <a:r>
              <a:rPr lang="en-GB" dirty="0"/>
              <a:t> </a:t>
            </a:r>
            <a:r>
              <a:rPr lang="en-GB" dirty="0" smtClean="0"/>
              <a:t>=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dirty="0"/>
              <a:t>      </a:t>
            </a:r>
            <a:endParaRPr lang="en-GB" b="1" dirty="0">
              <a:solidFill>
                <a:srgbClr val="FF0000"/>
              </a:solidFill>
            </a:endParaRPr>
          </a:p>
          <a:p>
            <a:endParaRPr lang="en-GB" dirty="0"/>
          </a:p>
          <a:p>
            <a:r>
              <a:rPr lang="en-GB" dirty="0" smtClean="0"/>
              <a:t>h  = </a:t>
            </a:r>
          </a:p>
          <a:p>
            <a:r>
              <a:rPr lang="en-GB" dirty="0"/>
              <a:t> </a:t>
            </a:r>
            <a:r>
              <a:rPr lang="en-GB" dirty="0" smtClean="0"/>
              <a:t>     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dirty="0"/>
              <a:t>    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560" y="6237312"/>
            <a:ext cx="5519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Note: </a:t>
            </a:r>
            <a:r>
              <a:rPr lang="en-GB" u="dbl" dirty="0" smtClean="0"/>
              <a:t>Never</a:t>
            </a:r>
            <a:r>
              <a:rPr lang="en-GB" dirty="0" smtClean="0"/>
              <a:t> round until you have answered the question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1763688" y="4221088"/>
            <a:ext cx="2376263" cy="648072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763688" y="5044508"/>
            <a:ext cx="2376264" cy="1120795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547664" y="1786470"/>
            <a:ext cx="2168623" cy="542875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72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40"/>
          <p:cNvGrpSpPr>
            <a:grpSpLocks/>
          </p:cNvGrpSpPr>
          <p:nvPr/>
        </p:nvGrpSpPr>
        <p:grpSpPr bwMode="auto">
          <a:xfrm>
            <a:off x="4561453" y="1240195"/>
            <a:ext cx="2894054" cy="2088232"/>
            <a:chOff x="7967" y="4794"/>
            <a:chExt cx="1979" cy="1510"/>
          </a:xfrm>
        </p:grpSpPr>
        <p:grpSp>
          <p:nvGrpSpPr>
            <p:cNvPr id="17" name="Group 41"/>
            <p:cNvGrpSpPr>
              <a:grpSpLocks/>
            </p:cNvGrpSpPr>
            <p:nvPr/>
          </p:nvGrpSpPr>
          <p:grpSpPr bwMode="auto">
            <a:xfrm>
              <a:off x="7995" y="4794"/>
              <a:ext cx="1951" cy="1455"/>
              <a:chOff x="2745" y="10269"/>
              <a:chExt cx="1951" cy="1455"/>
            </a:xfrm>
          </p:grpSpPr>
          <p:sp>
            <p:nvSpPr>
              <p:cNvPr id="19" name="Oval 42"/>
              <p:cNvSpPr>
                <a:spLocks noChangeArrowheads="1"/>
              </p:cNvSpPr>
              <p:nvPr/>
            </p:nvSpPr>
            <p:spPr bwMode="auto">
              <a:xfrm>
                <a:off x="2745" y="10771"/>
                <a:ext cx="1455" cy="491"/>
              </a:xfrm>
              <a:prstGeom prst="ellips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43"/>
              <p:cNvSpPr>
                <a:spLocks/>
              </p:cNvSpPr>
              <p:nvPr/>
            </p:nvSpPr>
            <p:spPr bwMode="auto">
              <a:xfrm>
                <a:off x="2760" y="10763"/>
                <a:ext cx="1410" cy="202"/>
              </a:xfrm>
              <a:custGeom>
                <a:avLst/>
                <a:gdLst>
                  <a:gd name="T0" fmla="*/ 1410 w 1410"/>
                  <a:gd name="T1" fmla="*/ 172 h 202"/>
                  <a:gd name="T2" fmla="*/ 1215 w 1410"/>
                  <a:gd name="T3" fmla="*/ 67 h 202"/>
                  <a:gd name="T4" fmla="*/ 1080 w 1410"/>
                  <a:gd name="T5" fmla="*/ 52 h 202"/>
                  <a:gd name="T6" fmla="*/ 945 w 1410"/>
                  <a:gd name="T7" fmla="*/ 7 h 202"/>
                  <a:gd name="T8" fmla="*/ 810 w 1410"/>
                  <a:gd name="T9" fmla="*/ 7 h 202"/>
                  <a:gd name="T10" fmla="*/ 675 w 1410"/>
                  <a:gd name="T11" fmla="*/ 7 h 202"/>
                  <a:gd name="T12" fmla="*/ 555 w 1410"/>
                  <a:gd name="T13" fmla="*/ 7 h 202"/>
                  <a:gd name="T14" fmla="*/ 450 w 1410"/>
                  <a:gd name="T15" fmla="*/ 22 h 202"/>
                  <a:gd name="T16" fmla="*/ 315 w 1410"/>
                  <a:gd name="T17" fmla="*/ 52 h 202"/>
                  <a:gd name="T18" fmla="*/ 225 w 1410"/>
                  <a:gd name="T19" fmla="*/ 67 h 202"/>
                  <a:gd name="T20" fmla="*/ 75 w 1410"/>
                  <a:gd name="T21" fmla="*/ 142 h 202"/>
                  <a:gd name="T22" fmla="*/ 0 w 1410"/>
                  <a:gd name="T23" fmla="*/ 202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10" h="202">
                    <a:moveTo>
                      <a:pt x="1410" y="172"/>
                    </a:moveTo>
                    <a:cubicBezTo>
                      <a:pt x="1340" y="129"/>
                      <a:pt x="1270" y="87"/>
                      <a:pt x="1215" y="67"/>
                    </a:cubicBezTo>
                    <a:cubicBezTo>
                      <a:pt x="1160" y="47"/>
                      <a:pt x="1125" y="62"/>
                      <a:pt x="1080" y="52"/>
                    </a:cubicBezTo>
                    <a:cubicBezTo>
                      <a:pt x="1035" y="42"/>
                      <a:pt x="990" y="14"/>
                      <a:pt x="945" y="7"/>
                    </a:cubicBezTo>
                    <a:cubicBezTo>
                      <a:pt x="900" y="0"/>
                      <a:pt x="855" y="7"/>
                      <a:pt x="810" y="7"/>
                    </a:cubicBezTo>
                    <a:cubicBezTo>
                      <a:pt x="765" y="7"/>
                      <a:pt x="717" y="7"/>
                      <a:pt x="675" y="7"/>
                    </a:cubicBezTo>
                    <a:cubicBezTo>
                      <a:pt x="633" y="7"/>
                      <a:pt x="592" y="5"/>
                      <a:pt x="555" y="7"/>
                    </a:cubicBezTo>
                    <a:cubicBezTo>
                      <a:pt x="518" y="9"/>
                      <a:pt x="490" y="14"/>
                      <a:pt x="450" y="22"/>
                    </a:cubicBezTo>
                    <a:cubicBezTo>
                      <a:pt x="410" y="30"/>
                      <a:pt x="352" y="45"/>
                      <a:pt x="315" y="52"/>
                    </a:cubicBezTo>
                    <a:cubicBezTo>
                      <a:pt x="278" y="59"/>
                      <a:pt x="265" y="52"/>
                      <a:pt x="225" y="67"/>
                    </a:cubicBezTo>
                    <a:cubicBezTo>
                      <a:pt x="185" y="82"/>
                      <a:pt x="113" y="119"/>
                      <a:pt x="75" y="142"/>
                    </a:cubicBezTo>
                    <a:cubicBezTo>
                      <a:pt x="37" y="165"/>
                      <a:pt x="18" y="183"/>
                      <a:pt x="0" y="202"/>
                    </a:cubicBezTo>
                  </a:path>
                </a:pathLst>
              </a:custGeom>
              <a:noFill/>
              <a:ln w="38100" cap="flat" cmpd="sng">
                <a:solidFill>
                  <a:srgbClr val="FFFFFF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Line 44"/>
              <p:cNvSpPr>
                <a:spLocks noChangeShapeType="1"/>
              </p:cNvSpPr>
              <p:nvPr/>
            </p:nvSpPr>
            <p:spPr bwMode="auto">
              <a:xfrm flipH="1">
                <a:off x="3480" y="11019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Text Box 45"/>
              <p:cNvSpPr txBox="1">
                <a:spLocks noChangeArrowheads="1"/>
              </p:cNvSpPr>
              <p:nvPr/>
            </p:nvSpPr>
            <p:spPr bwMode="auto">
              <a:xfrm>
                <a:off x="3643" y="10726"/>
                <a:ext cx="1053" cy="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r</a:t>
                </a:r>
              </a:p>
            </p:txBody>
          </p:sp>
          <p:sp>
            <p:nvSpPr>
              <p:cNvPr id="27" name="Oval 46"/>
              <p:cNvSpPr>
                <a:spLocks noChangeArrowheads="1"/>
              </p:cNvSpPr>
              <p:nvPr/>
            </p:nvSpPr>
            <p:spPr bwMode="auto">
              <a:xfrm>
                <a:off x="2745" y="10269"/>
                <a:ext cx="1455" cy="1455"/>
              </a:xfrm>
              <a:prstGeom prst="ellips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18" name="AutoShape 47"/>
            <p:cNvSpPr>
              <a:spLocks noChangeArrowheads="1"/>
            </p:cNvSpPr>
            <p:nvPr/>
          </p:nvSpPr>
          <p:spPr bwMode="auto">
            <a:xfrm rot="16200000">
              <a:off x="8350" y="5192"/>
              <a:ext cx="729" cy="1495"/>
            </a:xfrm>
            <a:prstGeom prst="moon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Calculating the volume of a sphere</a:t>
            </a:r>
            <a:endParaRPr lang="en-GB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824347"/>
            <a:ext cx="367240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Example:</a:t>
            </a:r>
          </a:p>
          <a:p>
            <a:r>
              <a:rPr lang="en-GB" dirty="0" smtClean="0"/>
              <a:t>Calculate the volume of this football which has a diameter of 30cm</a:t>
            </a:r>
          </a:p>
          <a:p>
            <a:r>
              <a:rPr lang="en-GB" dirty="0" smtClean="0"/>
              <a:t>D = 30cm		r =</a:t>
            </a:r>
          </a:p>
          <a:p>
            <a:endParaRPr lang="en-GB" dirty="0" smtClean="0"/>
          </a:p>
          <a:p>
            <a:r>
              <a:rPr lang="en-GB" dirty="0" smtClean="0"/>
              <a:t>V = </a:t>
            </a:r>
            <a:r>
              <a:rPr lang="en-GB" dirty="0"/>
              <a:t> </a:t>
            </a:r>
            <a:r>
              <a:rPr lang="en-GB" dirty="0" smtClean="0"/>
              <a:t>    </a:t>
            </a:r>
            <a:r>
              <a:rPr lang="el-GR" dirty="0" smtClean="0"/>
              <a:t>π</a:t>
            </a:r>
            <a:r>
              <a:rPr lang="en-GB" dirty="0" smtClean="0"/>
              <a:t>r</a:t>
            </a:r>
            <a:r>
              <a:rPr lang="en-GB" baseline="30000" dirty="0" smtClean="0"/>
              <a:t>3</a:t>
            </a:r>
          </a:p>
          <a:p>
            <a:endParaRPr lang="en-GB" dirty="0" smtClean="0"/>
          </a:p>
          <a:p>
            <a:r>
              <a:rPr lang="en-GB" dirty="0" smtClean="0"/>
              <a:t>V =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      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     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534186"/>
              </p:ext>
            </p:extLst>
          </p:nvPr>
        </p:nvGraphicFramePr>
        <p:xfrm>
          <a:off x="2267744" y="1541104"/>
          <a:ext cx="1982339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r:id="rId3" imgW="739080" imgH="320400" progId="FXE300.Equation">
                  <p:embed/>
                </p:oleObj>
              </mc:Choice>
              <mc:Fallback>
                <p:oleObj r:id="rId3" imgW="739080" imgH="320400" progId="FXE300.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541104"/>
                        <a:ext cx="1982339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4767495" y="2831037"/>
            <a:ext cx="39604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Example:</a:t>
            </a:r>
          </a:p>
          <a:p>
            <a:r>
              <a:rPr lang="en-GB" dirty="0" smtClean="0"/>
              <a:t>Calculate </a:t>
            </a:r>
            <a:r>
              <a:rPr lang="en-GB" dirty="0"/>
              <a:t>the volume of a hemisphere of radius 12 cm to 3 significant figures.</a:t>
            </a:r>
            <a:br>
              <a:rPr lang="en-GB" dirty="0"/>
            </a:br>
            <a:r>
              <a:rPr lang="en-GB" dirty="0" smtClean="0"/>
              <a:t>(</a:t>
            </a:r>
            <a:r>
              <a:rPr lang="en-GB" dirty="0"/>
              <a:t>A hemisphere is half a sphere)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V =    </a:t>
            </a:r>
            <a:r>
              <a:rPr lang="el-GR" dirty="0" smtClean="0"/>
              <a:t>π</a:t>
            </a:r>
            <a:r>
              <a:rPr lang="en-GB" dirty="0" smtClean="0"/>
              <a:t>r</a:t>
            </a:r>
            <a:r>
              <a:rPr lang="en-GB" baseline="30000" dirty="0" smtClean="0"/>
              <a:t>3</a:t>
            </a:r>
            <a:r>
              <a:rPr lang="en-GB" baseline="30000" dirty="0"/>
              <a:t>	</a:t>
            </a:r>
            <a:r>
              <a:rPr lang="en-GB" dirty="0" smtClean="0"/>
              <a:t> 	½ V =</a:t>
            </a:r>
          </a:p>
          <a:p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        	</a:t>
            </a:r>
            <a:r>
              <a:rPr lang="en-GB" dirty="0"/>
              <a:t>	 </a:t>
            </a:r>
            <a:r>
              <a:rPr lang="en-GB" dirty="0" smtClean="0"/>
              <a:t>         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      		          </a:t>
            </a:r>
            <a:endParaRPr lang="en-GB" b="1" dirty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    </a:t>
            </a:r>
            <a:endParaRPr lang="en-GB" b="1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79" name="Picture 5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827" y="4125030"/>
            <a:ext cx="198575" cy="53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5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27596"/>
            <a:ext cx="198575" cy="53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Rectangle 34"/>
          <p:cNvSpPr/>
          <p:nvPr/>
        </p:nvSpPr>
        <p:spPr>
          <a:xfrm>
            <a:off x="1207826" y="4651304"/>
            <a:ext cx="2716101" cy="1725689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2987823" y="3717033"/>
            <a:ext cx="1152129" cy="407998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004048" y="4651303"/>
            <a:ext cx="1726118" cy="1725689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7236296" y="4221088"/>
            <a:ext cx="1656184" cy="2155905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37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421"/>
            <a:ext cx="8229600" cy="1143000"/>
          </a:xfrm>
        </p:spPr>
        <p:txBody>
          <a:bodyPr/>
          <a:lstStyle/>
          <a:p>
            <a:r>
              <a:rPr lang="en-GB" u="sng" dirty="0" smtClean="0"/>
              <a:t>Calculating the volume of a cone</a:t>
            </a:r>
            <a:endParaRPr lang="en-GB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1340768"/>
            <a:ext cx="36529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circular based pyramid is called a</a:t>
            </a:r>
          </a:p>
          <a:p>
            <a:endParaRPr lang="en-GB" dirty="0" smtClean="0"/>
          </a:p>
          <a:p>
            <a:r>
              <a:rPr lang="en-GB" dirty="0" smtClean="0"/>
              <a:t>Volume =        x area of circle x height</a:t>
            </a:r>
          </a:p>
          <a:p>
            <a:endParaRPr lang="en-GB" dirty="0"/>
          </a:p>
          <a:p>
            <a:r>
              <a:rPr lang="en-GB" dirty="0" smtClean="0"/>
              <a:t>So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376" y="3674641"/>
            <a:ext cx="2900024" cy="2124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539" y="1460108"/>
            <a:ext cx="1816052" cy="1608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737065"/>
              </p:ext>
            </p:extLst>
          </p:nvPr>
        </p:nvGraphicFramePr>
        <p:xfrm>
          <a:off x="2267744" y="2401466"/>
          <a:ext cx="154181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r:id="rId5" imgW="862920" imgH="320400" progId="FXE300.Equation">
                  <p:embed/>
                </p:oleObj>
              </mc:Choice>
              <mc:Fallback>
                <p:oleObj r:id="rId5" imgW="862920" imgH="320400" progId="FXE300.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401466"/>
                        <a:ext cx="1541818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822" y="1836347"/>
            <a:ext cx="2381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94159" y="3155652"/>
            <a:ext cx="30963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 smtClean="0"/>
              <a:t>Example:</a:t>
            </a:r>
          </a:p>
          <a:p>
            <a:r>
              <a:rPr lang="en-GB" dirty="0" smtClean="0"/>
              <a:t>Calculate </a:t>
            </a:r>
            <a:r>
              <a:rPr lang="en-GB" dirty="0"/>
              <a:t>the volume of this </a:t>
            </a:r>
            <a:r>
              <a:rPr lang="en-GB" dirty="0" smtClean="0"/>
              <a:t>cone </a:t>
            </a:r>
            <a:r>
              <a:rPr lang="en-GB" dirty="0"/>
              <a:t>to 2 significant figures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683850" y="4379788"/>
            <a:ext cx="19590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V =      </a:t>
            </a:r>
            <a:r>
              <a:rPr lang="el-GR" dirty="0"/>
              <a:t>π</a:t>
            </a:r>
            <a:r>
              <a:rPr lang="en-GB" dirty="0" smtClean="0"/>
              <a:t>r</a:t>
            </a:r>
            <a:r>
              <a:rPr lang="en-GB" baseline="30000" dirty="0" smtClean="0"/>
              <a:t>2</a:t>
            </a:r>
            <a:r>
              <a:rPr lang="en-GB" dirty="0" smtClean="0"/>
              <a:t>h</a:t>
            </a:r>
          </a:p>
          <a:p>
            <a:endParaRPr lang="en-GB" dirty="0"/>
          </a:p>
          <a:p>
            <a:r>
              <a:rPr lang="en-GB" dirty="0"/>
              <a:t> </a:t>
            </a:r>
            <a:r>
              <a:rPr lang="en-GB" dirty="0" smtClean="0"/>
              <a:t>  </a:t>
            </a:r>
            <a:endParaRPr lang="en-GB" b="1" baseline="30000" dirty="0">
              <a:solidFill>
                <a:srgbClr val="FF0000"/>
              </a:solidFill>
            </a:endParaRPr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032" y="4322464"/>
            <a:ext cx="2381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860032" y="1340768"/>
            <a:ext cx="1152129" cy="407998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835696" y="4827289"/>
            <a:ext cx="2520280" cy="1770063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01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Calculating the volume of a pyramid</a:t>
            </a:r>
            <a:endParaRPr lang="en-GB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317960"/>
            <a:ext cx="4708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Volume (pyramid) = 1/3 x area (of base) x height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83" y="1843087"/>
            <a:ext cx="9334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91680" y="1896546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 A </a:t>
            </a:r>
            <a:r>
              <a:rPr lang="en-GB" dirty="0"/>
              <a:t>x h</a:t>
            </a:r>
          </a:p>
        </p:txBody>
      </p:sp>
      <p:sp>
        <p:nvSpPr>
          <p:cNvPr id="6" name="Rectangle 5"/>
          <p:cNvSpPr/>
          <p:nvPr/>
        </p:nvSpPr>
        <p:spPr>
          <a:xfrm>
            <a:off x="909824" y="3068959"/>
            <a:ext cx="39807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Example</a:t>
            </a:r>
            <a:r>
              <a:rPr lang="en-GB" dirty="0" smtClean="0"/>
              <a:t>: Calculate the volume of the statue, with a square base of 9 cm and a height of 12 cm.</a:t>
            </a:r>
          </a:p>
          <a:p>
            <a:endParaRPr lang="en-GB" dirty="0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209674"/>
            <a:ext cx="212407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398" y="4098305"/>
            <a:ext cx="2381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169283"/>
            <a:ext cx="20955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80343" y="4133794"/>
            <a:ext cx="18388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V =     Ah</a:t>
            </a:r>
          </a:p>
          <a:p>
            <a:endParaRPr lang="en-GB" dirty="0"/>
          </a:p>
          <a:p>
            <a:r>
              <a:rPr lang="en-GB" dirty="0"/>
              <a:t>   </a:t>
            </a:r>
            <a:endParaRPr lang="en-GB" b="1" baseline="300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43458" y="4600490"/>
            <a:ext cx="3047085" cy="1852846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65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392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Calculating the volume of a solid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Sphere, cone and pyramid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50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668</Words>
  <Application>Microsoft Office PowerPoint</Application>
  <PresentationFormat>On-screen Show (4:3)</PresentationFormat>
  <Paragraphs>198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FXE300.Equation</vt:lpstr>
      <vt:lpstr>Calculating the volume of a solid</vt:lpstr>
      <vt:lpstr>Formula, rounding and units</vt:lpstr>
      <vt:lpstr>Reminders - Formulae</vt:lpstr>
      <vt:lpstr>Reminder – Pythagoras’ Theorem</vt:lpstr>
      <vt:lpstr>Calculating the volume of a sphere</vt:lpstr>
      <vt:lpstr>Calculating the volume of a cone</vt:lpstr>
      <vt:lpstr>Calculating the volume of a pyramid</vt:lpstr>
      <vt:lpstr>PowerPoint Presentation</vt:lpstr>
      <vt:lpstr>Calculating the volume of a solid</vt:lpstr>
      <vt:lpstr>Formula, rounding and units</vt:lpstr>
      <vt:lpstr>Reminders - Formulae</vt:lpstr>
      <vt:lpstr>Reminder – Pythagoras’ Theorem</vt:lpstr>
      <vt:lpstr>Calculating the volume of a sphere</vt:lpstr>
      <vt:lpstr>Calculating the volume of a cone</vt:lpstr>
      <vt:lpstr>Calculating the volume of a pyramid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Calculating the volume of a solid</dc:title>
  <dc:creator>vicki</dc:creator>
  <cp:lastModifiedBy>ShepherdV1</cp:lastModifiedBy>
  <cp:revision>27</cp:revision>
  <cp:lastPrinted>2013-11-01T10:31:39Z</cp:lastPrinted>
  <dcterms:created xsi:type="dcterms:W3CDTF">2013-09-20T20:37:38Z</dcterms:created>
  <dcterms:modified xsi:type="dcterms:W3CDTF">2013-11-01T10:31:42Z</dcterms:modified>
</cp:coreProperties>
</file>