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7" r:id="rId2"/>
    <p:sldId id="261" r:id="rId3"/>
    <p:sldId id="258" r:id="rId4"/>
    <p:sldId id="259" r:id="rId5"/>
    <p:sldId id="260" r:id="rId6"/>
    <p:sldId id="267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099" cy="496967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40" y="1"/>
            <a:ext cx="2949099" cy="496967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B96FD86-6957-46FA-B036-C3781A0FAB2D}" type="datetimeFigureOut">
              <a:rPr lang="en-GB" smtClean="0"/>
              <a:t>01/11/2013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0647"/>
            <a:ext cx="2949099" cy="49696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40" y="9440647"/>
            <a:ext cx="2949099" cy="49696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39C37850-DF5D-4FAF-AC1E-66A87AB5B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702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B467B-2015-4A9F-A6D3-78F38099DA06}" type="datetimeFigureOut">
              <a:rPr lang="en-GB" smtClean="0"/>
              <a:t>01/11/2013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F088-2527-43FD-B8F9-F2623D435F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92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B467B-2015-4A9F-A6D3-78F38099DA06}" type="datetimeFigureOut">
              <a:rPr lang="en-GB" smtClean="0"/>
              <a:t>01/11/2013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F088-2527-43FD-B8F9-F2623D435F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357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B467B-2015-4A9F-A6D3-78F38099DA06}" type="datetimeFigureOut">
              <a:rPr lang="en-GB" smtClean="0"/>
              <a:t>01/11/2013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F088-2527-43FD-B8F9-F2623D435F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132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B467B-2015-4A9F-A6D3-78F38099DA06}" type="datetimeFigureOut">
              <a:rPr lang="en-GB" smtClean="0"/>
              <a:t>01/11/2013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F088-2527-43FD-B8F9-F2623D435F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432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B467B-2015-4A9F-A6D3-78F38099DA06}" type="datetimeFigureOut">
              <a:rPr lang="en-GB" smtClean="0"/>
              <a:t>01/11/2013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F088-2527-43FD-B8F9-F2623D435F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145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B467B-2015-4A9F-A6D3-78F38099DA06}" type="datetimeFigureOut">
              <a:rPr lang="en-GB" smtClean="0"/>
              <a:t>01/11/2013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F088-2527-43FD-B8F9-F2623D435F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366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B467B-2015-4A9F-A6D3-78F38099DA06}" type="datetimeFigureOut">
              <a:rPr lang="en-GB" smtClean="0"/>
              <a:t>01/11/2013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F088-2527-43FD-B8F9-F2623D435F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626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B467B-2015-4A9F-A6D3-78F38099DA06}" type="datetimeFigureOut">
              <a:rPr lang="en-GB" smtClean="0"/>
              <a:t>01/11/2013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F088-2527-43FD-B8F9-F2623D435F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B467B-2015-4A9F-A6D3-78F38099DA06}" type="datetimeFigureOut">
              <a:rPr lang="en-GB" smtClean="0"/>
              <a:t>01/11/2013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F088-2527-43FD-B8F9-F2623D435F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301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B467B-2015-4A9F-A6D3-78F38099DA06}" type="datetimeFigureOut">
              <a:rPr lang="en-GB" smtClean="0"/>
              <a:t>01/11/2013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F088-2527-43FD-B8F9-F2623D435F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805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B467B-2015-4A9F-A6D3-78F38099DA06}" type="datetimeFigureOut">
              <a:rPr lang="en-GB" smtClean="0"/>
              <a:t>01/11/2013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4F088-2527-43FD-B8F9-F2623D435F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778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B467B-2015-4A9F-A6D3-78F38099DA06}" type="datetimeFigureOut">
              <a:rPr lang="en-GB" smtClean="0"/>
              <a:t>01/11/2013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4F088-2527-43FD-B8F9-F2623D435F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865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3.png"/><Relationship Id="rId7" Type="http://schemas.openxmlformats.org/officeDocument/2006/relationships/image" Target="../media/image50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image" Target="../media/image2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0.png"/><Relationship Id="rId11" Type="http://schemas.openxmlformats.org/officeDocument/2006/relationships/image" Target="../media/image9.png"/><Relationship Id="rId5" Type="http://schemas.openxmlformats.org/officeDocument/2006/relationships/image" Target="../media/image5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4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png"/><Relationship Id="rId3" Type="http://schemas.openxmlformats.org/officeDocument/2006/relationships/image" Target="../media/image18.png"/><Relationship Id="rId7" Type="http://schemas.openxmlformats.org/officeDocument/2006/relationships/image" Target="../media/image120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11" Type="http://schemas.openxmlformats.org/officeDocument/2006/relationships/image" Target="../media/image24.png"/><Relationship Id="rId5" Type="http://schemas.openxmlformats.org/officeDocument/2006/relationships/image" Target="../media/image20.png"/><Relationship Id="rId10" Type="http://schemas.openxmlformats.org/officeDocument/2006/relationships/image" Target="../media/image23.png"/><Relationship Id="rId4" Type="http://schemas.openxmlformats.org/officeDocument/2006/relationships/image" Target="../media/image19.png"/><Relationship Id="rId9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17.png"/><Relationship Id="rId7" Type="http://schemas.openxmlformats.org/officeDocument/2006/relationships/image" Target="../media/image2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/>
          <a:lstStyle/>
          <a:p>
            <a:r>
              <a:rPr lang="en-GB" dirty="0" smtClean="0"/>
              <a:t>What is a surd?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50643" y="790729"/>
                <a:ext cx="7272808" cy="56634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A 		    can be expressed as an exact fraction  in the form </a:t>
                </a:r>
                <a:r>
                  <a:rPr lang="en-GB" dirty="0"/>
                  <a:t> </a:t>
                </a:r>
                <a:r>
                  <a:rPr lang="en-GB" dirty="0" smtClean="0"/>
                  <a:t>     , </a:t>
                </a:r>
              </a:p>
              <a:p>
                <a:endParaRPr lang="en-GB" dirty="0"/>
              </a:p>
              <a:p>
                <a:r>
                  <a:rPr lang="en-GB" dirty="0" smtClean="0"/>
                  <a:t>where a and b are </a:t>
                </a:r>
              </a:p>
              <a:p>
                <a:endParaRPr lang="en-GB" dirty="0" smtClean="0"/>
              </a:p>
              <a:p>
                <a:r>
                  <a:rPr lang="en-GB" dirty="0" smtClean="0"/>
                  <a:t>Reminder: An 	              is a positive or negative whole number</a:t>
                </a:r>
              </a:p>
              <a:p>
                <a:endParaRPr lang="en-GB" dirty="0" smtClean="0"/>
              </a:p>
              <a:p>
                <a:r>
                  <a:rPr lang="en-GB" dirty="0" smtClean="0"/>
                  <a:t>Examples:	</a:t>
                </a:r>
              </a:p>
              <a:p>
                <a:r>
                  <a:rPr lang="en-GB" dirty="0" smtClean="0"/>
                  <a:t>	4 =		0.5 =		0.333</a:t>
                </a:r>
                <a:r>
                  <a:rPr lang="az-Cyrl-AZ" dirty="0" smtClean="0"/>
                  <a:t>Ӟ</a:t>
                </a:r>
                <a:r>
                  <a:rPr lang="en-GB" dirty="0" smtClean="0"/>
                  <a:t> = </a:t>
                </a:r>
              </a:p>
              <a:p>
                <a:endParaRPr lang="en-GB" dirty="0" smtClean="0"/>
              </a:p>
              <a:p>
                <a:endParaRPr lang="en-GB" dirty="0" smtClean="0"/>
              </a:p>
              <a:p>
                <a:r>
                  <a:rPr lang="en-GB" dirty="0" smtClean="0"/>
                  <a:t>If a number cannot be written as a fraction it is</a:t>
                </a:r>
              </a:p>
              <a:p>
                <a:endParaRPr lang="en-GB" dirty="0" smtClean="0"/>
              </a:p>
              <a:p>
                <a:r>
                  <a:rPr lang="en-GB" dirty="0" smtClean="0"/>
                  <a:t>Example:		</a:t>
                </a:r>
                <a:r>
                  <a:rPr lang="el-GR" dirty="0" smtClean="0"/>
                  <a:t>π</a:t>
                </a:r>
                <a:r>
                  <a:rPr lang="en-GB" dirty="0" smtClean="0"/>
                  <a:t> = 3.14….. cannot be expressed as an exact fraction </a:t>
                </a:r>
                <a:endParaRPr lang="en-GB" dirty="0"/>
              </a:p>
              <a:p>
                <a:endParaRPr lang="en-GB" dirty="0" smtClean="0"/>
              </a:p>
              <a:p>
                <a:r>
                  <a:rPr lang="en-GB" dirty="0" smtClean="0"/>
                  <a:t>An irrational root is called a 	</a:t>
                </a:r>
                <a:r>
                  <a:rPr lang="en-GB" b="1" dirty="0" smtClean="0">
                    <a:solidFill>
                      <a:srgbClr val="FF0000"/>
                    </a:solidFill>
                  </a:rPr>
                  <a:t>	</a:t>
                </a:r>
                <a:r>
                  <a:rPr lang="en-GB" dirty="0" smtClean="0"/>
                  <a:t>Examples:   </a:t>
                </a:r>
                <a:r>
                  <a:rPr lang="en-GB" u="sng" dirty="0" smtClean="0"/>
                  <a:t>Surds</a:t>
                </a:r>
                <a:r>
                  <a:rPr lang="en-GB" dirty="0" smtClean="0"/>
                  <a:t>	             </a:t>
                </a:r>
                <a:r>
                  <a:rPr lang="en-GB" u="sng" dirty="0" smtClean="0"/>
                  <a:t>Not surds</a:t>
                </a:r>
              </a:p>
              <a:p>
                <a:r>
                  <a:rPr lang="en-GB" dirty="0"/>
                  <a:t>	</a:t>
                </a:r>
                <a:r>
                  <a:rPr lang="en-GB" dirty="0" smtClean="0"/>
                  <a:t>				     √5	</a:t>
                </a:r>
                <a:r>
                  <a:rPr lang="en-GB" dirty="0"/>
                  <a:t> </a:t>
                </a:r>
                <a:r>
                  <a:rPr lang="en-GB" dirty="0" smtClean="0"/>
                  <a:t>              √4 = 2</a:t>
                </a:r>
              </a:p>
              <a:p>
                <a:r>
                  <a:rPr lang="en-GB" dirty="0"/>
                  <a:t>	</a:t>
                </a:r>
                <a:r>
                  <a:rPr lang="en-GB" dirty="0" smtClean="0"/>
                  <a:t>				    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GB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GB" b="0" i="1" smtClean="0">
                            <a:latin typeface="Cambria Math"/>
                          </a:rPr>
                          <m:t>5</m:t>
                        </m:r>
                      </m:deg>
                      <m:e>
                        <m:r>
                          <a:rPr lang="en-GB" b="0" i="1" smtClean="0">
                            <a:latin typeface="Cambria Math"/>
                          </a:rPr>
                          <m:t>6</m:t>
                        </m:r>
                      </m:e>
                    </m:rad>
                  </m:oMath>
                </a14:m>
                <a:r>
                  <a:rPr lang="en-GB" dirty="0" smtClean="0"/>
                  <a:t>	             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GB" i="1" smtClean="0">
                            <a:latin typeface="Cambria Math"/>
                          </a:rPr>
                        </m:ctrlPr>
                      </m:radPr>
                      <m:deg>
                        <m:r>
                          <a:rPr lang="en-GB" b="0" i="1" smtClean="0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GB" b="0" i="1" smtClean="0">
                            <a:latin typeface="Cambria Math"/>
                          </a:rPr>
                          <m:t>8</m:t>
                        </m:r>
                      </m:e>
                    </m:rad>
                  </m:oMath>
                </a14:m>
                <a:r>
                  <a:rPr lang="en-GB" dirty="0" smtClean="0"/>
                  <a:t> = 2</a:t>
                </a:r>
              </a:p>
              <a:p>
                <a:endParaRPr lang="en-GB" dirty="0"/>
              </a:p>
              <a:p>
                <a:r>
                  <a:rPr lang="en-GB" dirty="0" smtClean="0"/>
                  <a:t>Note: If a question asks for the exact value you </a:t>
                </a:r>
                <a:r>
                  <a:rPr lang="en-GB" u="dbl" dirty="0" smtClean="0"/>
                  <a:t>must</a:t>
                </a:r>
                <a:r>
                  <a:rPr lang="en-GB" dirty="0" smtClean="0"/>
                  <a:t> use the surd form, not a decimal approximation.</a:t>
                </a:r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643" y="790729"/>
                <a:ext cx="7272808" cy="5663473"/>
              </a:xfrm>
              <a:prstGeom prst="rect">
                <a:avLst/>
              </a:prstGeom>
              <a:blipFill rotWithShape="1">
                <a:blip r:embed="rId2"/>
                <a:stretch>
                  <a:fillRect l="-671" t="-538" r="-922" b="-7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7540212" y="643999"/>
            <a:ext cx="3177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 smtClean="0"/>
              <a:t>a</a:t>
            </a:r>
          </a:p>
          <a:p>
            <a:r>
              <a:rPr lang="en-GB" dirty="0"/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87352" y="2636912"/>
            <a:ext cx="301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 smtClean="0">
                <a:solidFill>
                  <a:srgbClr val="FF0000"/>
                </a:solidFill>
              </a:rPr>
              <a:t>4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1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85361" y="2636911"/>
            <a:ext cx="301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 smtClean="0">
                <a:solidFill>
                  <a:srgbClr val="FF0000"/>
                </a:solidFill>
              </a:rPr>
              <a:t>1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2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00192" y="2636912"/>
            <a:ext cx="301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 smtClean="0">
                <a:solidFill>
                  <a:srgbClr val="FF0000"/>
                </a:solidFill>
              </a:rPr>
              <a:t>1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3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52953" y="717363"/>
            <a:ext cx="1786899" cy="49960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56909" y="782499"/>
            <a:ext cx="17868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rational number 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2699792" y="1340768"/>
            <a:ext cx="9470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integers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2600149" y="1340768"/>
            <a:ext cx="1395788" cy="41977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2314814" y="1867944"/>
            <a:ext cx="8585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integer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2187352" y="1867944"/>
            <a:ext cx="1127147" cy="41977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2055916" y="2644543"/>
            <a:ext cx="544233" cy="638699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4053841" y="2601625"/>
            <a:ext cx="563573" cy="68161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6285391" y="2636911"/>
            <a:ext cx="518858" cy="6463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5323888" y="3501008"/>
            <a:ext cx="1127147" cy="41977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3466899" y="4653136"/>
            <a:ext cx="920148" cy="41977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3601419" y="4703574"/>
            <a:ext cx="6018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surd</a:t>
            </a:r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5355488" y="3526227"/>
            <a:ext cx="10639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irrational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4298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1" grpId="0"/>
      <p:bldP spid="12" grpId="0" animBg="1"/>
      <p:bldP spid="13" grpId="0"/>
      <p:bldP spid="14" grpId="0"/>
      <p:bldP spid="15" grpId="0" animBg="1"/>
      <p:bldP spid="16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Rationalising the denominator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87400" y="3284984"/>
            <a:ext cx="8417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		the denominator means multiplying out the surd, as fractions are easier to work with when they have rational denominators.	 </a:t>
            </a:r>
            <a:endParaRPr lang="en-GB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1117817"/>
            <a:ext cx="45182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Reminders</a:t>
            </a:r>
          </a:p>
          <a:p>
            <a:r>
              <a:rPr lang="en-GB" dirty="0" smtClean="0"/>
              <a:t>These fractions are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u="sng" dirty="0" smtClean="0"/>
          </a:p>
          <a:p>
            <a:r>
              <a:rPr lang="en-GB" u="sng" dirty="0" smtClean="0"/>
              <a:t>1</a:t>
            </a:r>
            <a:r>
              <a:rPr lang="en-GB" dirty="0" smtClean="0"/>
              <a:t>	</a:t>
            </a:r>
            <a:r>
              <a:rPr lang="en-GB" u="sng" dirty="0" smtClean="0"/>
              <a:t>4</a:t>
            </a:r>
            <a:r>
              <a:rPr lang="en-GB" dirty="0" smtClean="0"/>
              <a:t>	</a:t>
            </a:r>
            <a:r>
              <a:rPr lang="en-GB" u="sng" dirty="0" smtClean="0"/>
              <a:t>1 x 4</a:t>
            </a:r>
          </a:p>
          <a:p>
            <a:r>
              <a:rPr lang="en-GB" dirty="0" smtClean="0"/>
              <a:t>2	8	2 x 4</a:t>
            </a:r>
          </a:p>
          <a:p>
            <a:r>
              <a:rPr lang="en-GB" dirty="0" smtClean="0"/>
              <a:t>Because you have multiplied the 			and by the same number</a:t>
            </a:r>
          </a:p>
          <a:p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220072" y="1412776"/>
                <a:ext cx="3577057" cy="1227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/>
                  <a:t>To change </a:t>
                </a:r>
                <a:r>
                  <a:rPr lang="en-GB" dirty="0" smtClean="0"/>
                  <a:t>an </a:t>
                </a:r>
                <a:r>
                  <a:rPr lang="en-GB" dirty="0"/>
                  <a:t>irrational surd into a rational number </a:t>
                </a:r>
                <a:r>
                  <a:rPr lang="en-GB" dirty="0" smtClean="0"/>
                  <a:t>you	         it</a:t>
                </a:r>
                <a:endParaRPr lang="en-GB" dirty="0"/>
              </a:p>
              <a:p>
                <a:endParaRPr lang="en-GB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dirty="0"/>
                  <a:t> x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dirty="0"/>
                  <a:t> = 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dirty="0"/>
                  <a:t>)</a:t>
                </a:r>
                <a:r>
                  <a:rPr lang="en-GB" baseline="30000" dirty="0"/>
                  <a:t>2</a:t>
                </a:r>
                <a:r>
                  <a:rPr lang="en-GB" dirty="0"/>
                  <a:t> = 2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1412776"/>
                <a:ext cx="3577057" cy="1227324"/>
              </a:xfrm>
              <a:prstGeom prst="rect">
                <a:avLst/>
              </a:prstGeom>
              <a:blipFill rotWithShape="1">
                <a:blip r:embed="rId2"/>
                <a:stretch>
                  <a:fillRect l="-1363" t="-2488" r="-170" b="-74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588844" y="211020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=</a:t>
            </a:r>
          </a:p>
        </p:txBody>
      </p:sp>
      <p:sp>
        <p:nvSpPr>
          <p:cNvPr id="10" name="Double Bracket 9"/>
          <p:cNvSpPr/>
          <p:nvPr/>
        </p:nvSpPr>
        <p:spPr>
          <a:xfrm>
            <a:off x="1979712" y="2005820"/>
            <a:ext cx="693835" cy="578098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67544" y="4221088"/>
                <a:ext cx="7135287" cy="20601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Examples:</a:t>
                </a:r>
              </a:p>
              <a:p>
                <a:r>
                  <a:rPr lang="en-GB" dirty="0"/>
                  <a:t>	</a:t>
                </a:r>
                <a:r>
                  <a:rPr lang="en-GB" u="sng" dirty="0" smtClean="0"/>
                  <a:t>  1  </a:t>
                </a:r>
                <a:r>
                  <a:rPr lang="en-GB" dirty="0" smtClean="0"/>
                  <a:t>			</a:t>
                </a:r>
                <a:r>
                  <a:rPr lang="en-GB" u="sng" dirty="0" smtClean="0"/>
                  <a:t>   4   </a:t>
                </a:r>
                <a:r>
                  <a:rPr lang="en-GB" dirty="0" smtClean="0"/>
                  <a:t>			</a:t>
                </a:r>
                <a:r>
                  <a:rPr lang="en-GB" u="sng" dirty="0" smtClean="0"/>
                  <a:t>    3   </a:t>
                </a:r>
              </a:p>
              <a:p>
                <a:r>
                  <a:rPr lang="en-GB" dirty="0"/>
                  <a:t>	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dirty="0" smtClean="0"/>
                  <a:t>			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/>
                          </a:rPr>
                          <m:t>5</m:t>
                        </m:r>
                      </m:e>
                    </m:rad>
                  </m:oMath>
                </a14:m>
                <a:r>
                  <a:rPr lang="en-GB" dirty="0" smtClean="0"/>
                  <a:t>			2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endParaRPr lang="en-GB" dirty="0" smtClean="0"/>
              </a:p>
              <a:p>
                <a:r>
                  <a:rPr lang="en-GB" dirty="0" smtClean="0"/>
                  <a:t>            </a:t>
                </a:r>
              </a:p>
              <a:p>
                <a:r>
                  <a:rPr lang="en-GB" dirty="0" smtClean="0"/>
                  <a:t>            = 			         =			            =</a:t>
                </a:r>
              </a:p>
              <a:p>
                <a:endParaRPr lang="en-GB" dirty="0"/>
              </a:p>
              <a:p>
                <a:r>
                  <a:rPr lang="en-GB" dirty="0"/>
                  <a:t> </a:t>
                </a:r>
                <a:r>
                  <a:rPr lang="en-GB" dirty="0" smtClean="0"/>
                  <a:t>           = </a:t>
                </a:r>
                <a:r>
                  <a:rPr lang="en-GB" dirty="0"/>
                  <a:t>			         =			            =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221088"/>
                <a:ext cx="7135287" cy="2060179"/>
              </a:xfrm>
              <a:prstGeom prst="rect">
                <a:avLst/>
              </a:prstGeom>
              <a:blipFill rotWithShape="1">
                <a:blip r:embed="rId3"/>
                <a:stretch>
                  <a:fillRect l="-769" t="-1479" b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8"/>
          <p:cNvSpPr/>
          <p:nvPr/>
        </p:nvSpPr>
        <p:spPr>
          <a:xfrm>
            <a:off x="3345587" y="2482930"/>
            <a:ext cx="1409957" cy="31939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263964" y="2802320"/>
            <a:ext cx="1599731" cy="34794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256975" y="3228833"/>
            <a:ext cx="1813397" cy="37931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2087673" y="1412776"/>
            <a:ext cx="1450490" cy="3693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7266040" y="1719735"/>
            <a:ext cx="1194392" cy="33640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4052487" y="5165971"/>
            <a:ext cx="2175697" cy="1503388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6882473" y="5172695"/>
            <a:ext cx="2082015" cy="149666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1355461" y="5165970"/>
            <a:ext cx="1958219" cy="1503389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544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3253"/>
            <a:ext cx="8229600" cy="1143000"/>
          </a:xfrm>
        </p:spPr>
        <p:txBody>
          <a:bodyPr/>
          <a:lstStyle/>
          <a:p>
            <a:r>
              <a:rPr lang="en-GB" dirty="0" smtClean="0"/>
              <a:t>Conjugate surds</a:t>
            </a:r>
            <a:endParaRPr lang="en-GB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73231" y="3112841"/>
            <a:ext cx="7996933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485900" algn="l"/>
              </a:tabLst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When conjugate surds are multiplied together they give a 		</a:t>
            </a:r>
            <a:r>
              <a:rPr kumimoji="0" lang="en-GB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         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answer.  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485900" algn="l"/>
              </a:tabLst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6029" y="1100351"/>
            <a:ext cx="265797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 smtClean="0"/>
              <a:t>Reminder</a:t>
            </a:r>
          </a:p>
          <a:p>
            <a:r>
              <a:rPr lang="en-GB" dirty="0" smtClean="0"/>
              <a:t>Difference of two squares:</a:t>
            </a:r>
            <a:endParaRPr lang="en-GB" dirty="0" smtClean="0"/>
          </a:p>
          <a:p>
            <a:r>
              <a:rPr lang="en-GB" dirty="0" smtClean="0"/>
              <a:t>(a + 2)(a -2)</a:t>
            </a:r>
          </a:p>
          <a:p>
            <a:r>
              <a:rPr lang="en-GB" dirty="0" smtClean="0"/>
              <a:t>= a x (a – 2) + 2 x (a – 2)</a:t>
            </a:r>
          </a:p>
          <a:p>
            <a:r>
              <a:rPr lang="en-GB" dirty="0" smtClean="0"/>
              <a:t>= a</a:t>
            </a:r>
            <a:r>
              <a:rPr lang="en-GB" baseline="30000" dirty="0" smtClean="0"/>
              <a:t>2</a:t>
            </a:r>
            <a:r>
              <a:rPr lang="en-GB" dirty="0" smtClean="0"/>
              <a:t> -2a + 2a -4</a:t>
            </a:r>
          </a:p>
          <a:p>
            <a:r>
              <a:rPr lang="en-GB" dirty="0" smtClean="0"/>
              <a:t>= a</a:t>
            </a:r>
            <a:r>
              <a:rPr lang="en-GB" baseline="30000" dirty="0" smtClean="0"/>
              <a:t>2</a:t>
            </a:r>
            <a:r>
              <a:rPr lang="en-GB" dirty="0" smtClean="0"/>
              <a:t> -4 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4263684" y="1427584"/>
            <a:ext cx="4124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Multiplying by a bracket with a 		           allows for cancelation.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83567" y="3504886"/>
                <a:ext cx="5306453" cy="23353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Examples:</a:t>
                </a:r>
              </a:p>
              <a:p>
                <a:r>
                  <a:rPr lang="en-GB" dirty="0" smtClean="0"/>
                  <a:t>(1 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e>
                    </m:rad>
                    <m:r>
                      <a:rPr lang="en-GB" b="0" i="1" smtClean="0">
                        <a:latin typeface="Cambria Math"/>
                      </a:rPr>
                      <m:t>) </m:t>
                    </m:r>
                  </m:oMath>
                </a14:m>
                <a:r>
                  <a:rPr lang="en-GB" dirty="0" smtClean="0"/>
                  <a:t>(1 -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dirty="0" smtClean="0"/>
                  <a:t>)			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/>
                          </a:rPr>
                          <m:t>6</m:t>
                        </m:r>
                      </m:e>
                    </m:rad>
                  </m:oMath>
                </a14:m>
                <a:r>
                  <a:rPr lang="en-GB" dirty="0" smtClean="0"/>
                  <a:t> - 5)(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/>
                          </a:rPr>
                          <m:t>6</m:t>
                        </m:r>
                      </m:e>
                    </m:rad>
                  </m:oMath>
                </a14:m>
                <a:r>
                  <a:rPr lang="en-GB" dirty="0" smtClean="0"/>
                  <a:t> + 5)</a:t>
                </a:r>
              </a:p>
              <a:p>
                <a:endParaRPr lang="en-GB" dirty="0" smtClean="0"/>
              </a:p>
              <a:p>
                <a:r>
                  <a:rPr lang="en-GB" dirty="0" smtClean="0"/>
                  <a:t>=				=</a:t>
                </a:r>
              </a:p>
              <a:p>
                <a:endParaRPr lang="en-GB" dirty="0"/>
              </a:p>
              <a:p>
                <a:r>
                  <a:rPr lang="en-GB" dirty="0" smtClean="0"/>
                  <a:t>=				=</a:t>
                </a:r>
              </a:p>
              <a:p>
                <a:endParaRPr lang="en-GB" dirty="0"/>
              </a:p>
              <a:p>
                <a:r>
                  <a:rPr lang="en-GB" dirty="0" smtClean="0"/>
                  <a:t>=				=</a:t>
                </a:r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7" y="3504886"/>
                <a:ext cx="5306453" cy="2335319"/>
              </a:xfrm>
              <a:prstGeom prst="rect">
                <a:avLst/>
              </a:prstGeom>
              <a:blipFill rotWithShape="1">
                <a:blip r:embed="rId2"/>
                <a:stretch>
                  <a:fillRect l="-918" t="-1305" r="-804" b="-31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153130" y="6183349"/>
            <a:ext cx="8837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Use this extra step when the denominator you want to rationalise contains more than a surd</a:t>
            </a:r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4674211" y="4311701"/>
            <a:ext cx="2706101" cy="163757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979001" y="4254582"/>
            <a:ext cx="2366586" cy="169469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6084168" y="3140908"/>
            <a:ext cx="1409957" cy="31939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4311675" y="1722667"/>
            <a:ext cx="1505317" cy="35124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449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26254" y="1212460"/>
                <a:ext cx="3851959" cy="37252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u="sng" dirty="0" smtClean="0"/>
                  <a:t>Dividing</a:t>
                </a:r>
              </a:p>
              <a:p>
                <a:endParaRPr lang="en-GB" dirty="0"/>
              </a:p>
              <a:p>
                <a:r>
                  <a:rPr lang="en-GB" dirty="0" smtClean="0"/>
                  <a:t>Divide the bases and take the square root of the answer</a:t>
                </a:r>
              </a:p>
              <a:p>
                <a:r>
                  <a:rPr lang="en-GB" dirty="0"/>
                  <a:t>	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u="sng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i="1" u="sng">
                            <a:latin typeface="Cambria Math"/>
                          </a:rPr>
                          <m:t>𝑎</m:t>
                        </m:r>
                      </m:e>
                    </m:rad>
                  </m:oMath>
                </a14:m>
                <a:r>
                  <a:rPr lang="en-GB" dirty="0"/>
                  <a:t> </a:t>
                </a:r>
                <a:endParaRPr lang="en-GB" dirty="0" smtClean="0"/>
              </a:p>
              <a:p>
                <a:r>
                  <a:rPr lang="en-GB" dirty="0"/>
                  <a:t>	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/>
                          </a:rPr>
                          <m:t>𝑏</m:t>
                        </m:r>
                      </m:e>
                    </m:rad>
                  </m:oMath>
                </a14:m>
                <a:endParaRPr lang="en-GB" dirty="0"/>
              </a:p>
              <a:p>
                <a:r>
                  <a:rPr lang="en-GB" dirty="0" smtClean="0"/>
                  <a:t>Examples:	</a:t>
                </a:r>
                <a:r>
                  <a:rPr lang="en-GB" dirty="0"/>
                  <a:t> 			 </a:t>
                </a:r>
                <a:r>
                  <a:rPr lang="en-GB" dirty="0" smtClean="0"/>
                  <a:t>                              </a:t>
                </a:r>
              </a:p>
              <a:p>
                <a:r>
                  <a:rPr lang="en-GB" dirty="0"/>
                  <a:t> </a:t>
                </a:r>
                <a:r>
                  <a:rPr lang="en-GB" dirty="0" smtClean="0"/>
                  <a:t>                                                    then</a:t>
                </a:r>
                <a:r>
                  <a:rPr lang="en-GB" dirty="0"/>
                  <a:t>	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 </m:t>
                    </m:r>
                  </m:oMath>
                </a14:m>
                <a:r>
                  <a:rPr lang="en-GB" dirty="0" smtClean="0"/>
                  <a:t>		      </a:t>
                </a:r>
              </a:p>
              <a:p>
                <a:r>
                  <a:rPr lang="en-GB" dirty="0"/>
                  <a:t>	</a:t>
                </a:r>
                <a:r>
                  <a:rPr lang="en-GB" dirty="0" smtClean="0"/>
                  <a:t>		        =</a:t>
                </a:r>
              </a:p>
              <a:p>
                <a:r>
                  <a:rPr lang="en-GB" dirty="0"/>
                  <a:t>	</a:t>
                </a:r>
                <a:r>
                  <a:rPr lang="en-GB" dirty="0" smtClean="0"/>
                  <a:t>		    </a:t>
                </a:r>
              </a:p>
              <a:p>
                <a:r>
                  <a:rPr lang="en-GB" dirty="0"/>
                  <a:t>	</a:t>
                </a:r>
                <a:r>
                  <a:rPr lang="en-GB" dirty="0" smtClean="0"/>
                  <a:t>		        =</a:t>
                </a:r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6254" y="1212460"/>
                <a:ext cx="3851959" cy="3725251"/>
              </a:xfrm>
              <a:prstGeom prst="rect">
                <a:avLst/>
              </a:prstGeom>
              <a:blipFill rotWithShape="1">
                <a:blip r:embed="rId2"/>
                <a:stretch>
                  <a:fillRect l="-1424" t="-818" b="-16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116614" y="234813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=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-114300"/>
            <a:ext cx="8229600" cy="1143000"/>
          </a:xfrm>
        </p:spPr>
        <p:txBody>
          <a:bodyPr/>
          <a:lstStyle/>
          <a:p>
            <a:r>
              <a:rPr lang="en-GB" dirty="0" smtClean="0"/>
              <a:t>Simplifying surds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00271" y="1239331"/>
                <a:ext cx="3851958" cy="31970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u="sng" dirty="0" smtClean="0"/>
                  <a:t>Multiplying</a:t>
                </a:r>
              </a:p>
              <a:p>
                <a:endParaRPr lang="en-GB" dirty="0" smtClean="0"/>
              </a:p>
              <a:p>
                <a:r>
                  <a:rPr lang="en-GB" dirty="0" smtClean="0"/>
                  <a:t>Multiply </a:t>
                </a:r>
                <a:r>
                  <a:rPr lang="en-GB" dirty="0"/>
                  <a:t>the bases and take the square root of the answer</a:t>
                </a:r>
              </a:p>
              <a:p>
                <a:r>
                  <a:rPr lang="en-GB" dirty="0"/>
                  <a:t>	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/>
                          </a:rPr>
                          <m:t>𝑎</m:t>
                        </m:r>
                      </m:e>
                    </m:rad>
                  </m:oMath>
                </a14:m>
                <a:r>
                  <a:rPr lang="en-GB" dirty="0"/>
                  <a:t> x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/>
                          </a:rPr>
                          <m:t>𝑏</m:t>
                        </m:r>
                      </m:e>
                    </m:rad>
                  </m:oMath>
                </a14:m>
                <a:r>
                  <a:rPr lang="en-GB" dirty="0"/>
                  <a:t> </a:t>
                </a:r>
                <a:r>
                  <a:rPr lang="en-GB" dirty="0" smtClean="0"/>
                  <a:t>=</a:t>
                </a:r>
              </a:p>
              <a:p>
                <a:endParaRPr lang="en-GB" dirty="0"/>
              </a:p>
              <a:p>
                <a:r>
                  <a:rPr lang="en-GB" dirty="0"/>
                  <a:t>Examples</a:t>
                </a:r>
                <a:r>
                  <a:rPr lang="en-GB" dirty="0" smtClean="0"/>
                  <a:t>:</a:t>
                </a:r>
                <a:r>
                  <a:rPr lang="en-GB" dirty="0"/>
                  <a:t>	</a:t>
                </a:r>
                <a:endParaRPr lang="en-GB" dirty="0" smtClean="0"/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dirty="0"/>
                  <a:t> x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r>
                  <a:rPr lang="en-GB" dirty="0" smtClean="0"/>
                  <a:t>		</a:t>
                </a:r>
                <a:r>
                  <a:rPr lang="en-GB" dirty="0"/>
                  <a:t>	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r>
                  <a:rPr lang="en-GB" dirty="0"/>
                  <a:t> x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/>
                          </a:rPr>
                          <m:t>5</m:t>
                        </m:r>
                      </m:e>
                    </m:rad>
                  </m:oMath>
                </a14:m>
                <a:endParaRPr lang="en-GB" dirty="0"/>
              </a:p>
              <a:p>
                <a:endParaRPr lang="en-GB" dirty="0" smtClean="0"/>
              </a:p>
              <a:p>
                <a:r>
                  <a:rPr lang="en-GB" dirty="0" smtClean="0"/>
                  <a:t>= </a:t>
                </a:r>
                <a:r>
                  <a:rPr lang="en-GB" b="1" dirty="0" smtClean="0"/>
                  <a:t>			</a:t>
                </a:r>
                <a:r>
                  <a:rPr lang="en-GB" dirty="0"/>
                  <a:t> = 	</a:t>
                </a:r>
                <a:endParaRPr lang="en-GB" dirty="0" smtClean="0"/>
              </a:p>
              <a:p>
                <a:r>
                  <a:rPr lang="en-GB" dirty="0" smtClean="0"/>
                  <a:t>= </a:t>
                </a:r>
                <a:r>
                  <a:rPr lang="en-GB" b="1" dirty="0" smtClean="0"/>
                  <a:t>			</a:t>
                </a:r>
                <a:r>
                  <a:rPr lang="en-GB" dirty="0"/>
                  <a:t> </a:t>
                </a:r>
                <a:r>
                  <a:rPr lang="en-GB" dirty="0" smtClean="0"/>
                  <a:t>=</a:t>
                </a:r>
                <a:endParaRPr lang="en-GB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271" y="1239331"/>
                <a:ext cx="3851958" cy="3197029"/>
              </a:xfrm>
              <a:prstGeom prst="rect">
                <a:avLst/>
              </a:prstGeom>
              <a:blipFill rotWithShape="1">
                <a:blip r:embed="rId3"/>
                <a:stretch>
                  <a:fillRect l="-1266" t="-952" r="-1108" b="-19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300271" y="5774328"/>
            <a:ext cx="4434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Note: The bases do not have to be the same</a:t>
            </a:r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7989396" y="3231207"/>
            <a:ext cx="686534" cy="656013"/>
            <a:chOff x="7989396" y="3231207"/>
            <a:chExt cx="686534" cy="65601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Rectangle 46"/>
                <p:cNvSpPr/>
                <p:nvPr/>
              </p:nvSpPr>
              <p:spPr>
                <a:xfrm>
                  <a:off x="7989396" y="3231207"/>
                  <a:ext cx="686534" cy="65601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en-GB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eqArr>
                              <m:eqArrPr>
                                <m:ctrlPr>
                                  <a:rPr lang="en-GB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eqArrPr>
                              <m:e>
                                <m:r>
                                  <a:rPr lang="en-GB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en-GB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𝟏𝟔</m:t>
                                </m:r>
                              </m:e>
                            </m:eqArr>
                          </m:e>
                        </m:rad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47" name="Rectangle 4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89396" y="3231207"/>
                  <a:ext cx="686534" cy="656013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" name="Straight Connector 10"/>
            <p:cNvCxnSpPr/>
            <p:nvPr/>
          </p:nvCxnSpPr>
          <p:spPr>
            <a:xfrm>
              <a:off x="8314068" y="3589108"/>
              <a:ext cx="22382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8003427" y="3753733"/>
            <a:ext cx="960507" cy="705962"/>
            <a:chOff x="8003427" y="3753733"/>
            <a:chExt cx="960507" cy="70596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Rectangle 47"/>
                <p:cNvSpPr/>
                <p:nvPr/>
              </p:nvSpPr>
              <p:spPr>
                <a:xfrm>
                  <a:off x="8003427" y="3753733"/>
                  <a:ext cx="960507" cy="70596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 </m:t>
                        </m:r>
                        <m:rad>
                          <m:radPr>
                            <m:degHide m:val="on"/>
                            <m:ctrlPr>
                              <a:rPr lang="en-GB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GB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</m:t>
                            </m:r>
                          </m:e>
                        </m:rad>
                      </m:oMath>
                    </m:oMathPara>
                  </a14:m>
                  <a:endParaRPr lang="en-GB" b="1" i="1" dirty="0" smtClean="0">
                    <a:solidFill>
                      <a:srgbClr val="FF0000"/>
                    </a:solidFill>
                    <a:latin typeface="Cambria Math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en-GB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GB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𝟏𝟔</m:t>
                            </m:r>
                          </m:e>
                        </m:rad>
                      </m:oMath>
                    </m:oMathPara>
                  </a14:m>
                  <a:endParaRPr lang="en-GB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8" name="Rectangle 4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03427" y="3753733"/>
                  <a:ext cx="960507" cy="70596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" name="Straight Connector 13"/>
            <p:cNvCxnSpPr/>
            <p:nvPr/>
          </p:nvCxnSpPr>
          <p:spPr>
            <a:xfrm>
              <a:off x="8177848" y="4093164"/>
              <a:ext cx="3600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8078785" y="4330256"/>
            <a:ext cx="653824" cy="646331"/>
            <a:chOff x="8078785" y="4330256"/>
            <a:chExt cx="653824" cy="646331"/>
          </a:xfrm>
        </p:grpSpPr>
        <p:sp>
          <p:nvSpPr>
            <p:cNvPr id="49" name="Rectangle 48"/>
            <p:cNvSpPr/>
            <p:nvPr/>
          </p:nvSpPr>
          <p:spPr>
            <a:xfrm>
              <a:off x="8078785" y="4330256"/>
              <a:ext cx="65382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b="1" dirty="0" smtClean="0">
                  <a:solidFill>
                    <a:srgbClr val="FF0000"/>
                  </a:solidFill>
                </a:rPr>
                <a:t>  </a:t>
              </a:r>
              <a:r>
                <a:rPr lang="en-GB" b="1" dirty="0">
                  <a:solidFill>
                    <a:srgbClr val="FF0000"/>
                  </a:solidFill>
                </a:rPr>
                <a:t>1</a:t>
              </a:r>
            </a:p>
            <a:p>
              <a:r>
                <a:rPr lang="en-GB" b="1" dirty="0" smtClean="0">
                  <a:solidFill>
                    <a:srgbClr val="FF0000"/>
                  </a:solidFill>
                </a:rPr>
                <a:t>  4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8177848" y="4669228"/>
              <a:ext cx="3600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6486146" y="3243672"/>
                <a:ext cx="717312" cy="18251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i="1">
                              <a:latin typeface="Cambria Math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GB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i="1">
                              <a:latin typeface="Cambria Math"/>
                            </a:rPr>
                            <m:t>80</m:t>
                          </m:r>
                        </m:e>
                      </m:rad>
                    </m:oMath>
                  </m:oMathPara>
                </a14:m>
                <a:endParaRPr lang="en-GB" dirty="0" smtClean="0"/>
              </a:p>
              <a:p>
                <a:endParaRPr lang="en-GB" b="1" dirty="0" smtClean="0"/>
              </a:p>
              <a:p>
                <a:r>
                  <a:rPr lang="en-GB" b="1" dirty="0" smtClean="0"/>
                  <a:t>=</a:t>
                </a:r>
              </a:p>
              <a:p>
                <a:endParaRPr lang="en-GB" b="1" dirty="0" smtClean="0"/>
              </a:p>
              <a:p>
                <a:r>
                  <a:rPr lang="en-GB" b="1" dirty="0" smtClean="0"/>
                  <a:t>=</a:t>
                </a:r>
                <a:endParaRPr lang="en-GB" b="1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6146" y="3243672"/>
                <a:ext cx="717312" cy="1825180"/>
              </a:xfrm>
              <a:prstGeom prst="rect">
                <a:avLst/>
              </a:prstGeom>
              <a:blipFill rotWithShape="1">
                <a:blip r:embed="rId6"/>
                <a:stretch>
                  <a:fillRect l="-6780" b="-4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>
            <a:off x="6625475" y="3609608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6719085" y="3918706"/>
            <a:ext cx="686534" cy="656013"/>
            <a:chOff x="7037147" y="3955860"/>
            <a:chExt cx="686534" cy="65601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Rectangle 43"/>
                <p:cNvSpPr/>
                <p:nvPr/>
              </p:nvSpPr>
              <p:spPr>
                <a:xfrm>
                  <a:off x="7037147" y="3955860"/>
                  <a:ext cx="686534" cy="65601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en-GB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eqArr>
                              <m:eqArrPr>
                                <m:ctrlPr>
                                  <a:rPr lang="en-GB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eqArrPr>
                              <m:e>
                                <m:r>
                                  <a:rPr lang="en-GB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𝟓</m:t>
                                </m:r>
                              </m:e>
                              <m:e>
                                <m:r>
                                  <a:rPr lang="en-GB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𝟖𝟎</m:t>
                                </m:r>
                              </m:e>
                            </m:eqArr>
                          </m:e>
                        </m:rad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44" name="Rectangle 4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37147" y="3955860"/>
                  <a:ext cx="686534" cy="656013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1" name="Straight Connector 20"/>
            <p:cNvCxnSpPr/>
            <p:nvPr/>
          </p:nvCxnSpPr>
          <p:spPr>
            <a:xfrm>
              <a:off x="7395506" y="4294834"/>
              <a:ext cx="25202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6770167" y="4572551"/>
            <a:ext cx="686534" cy="656013"/>
            <a:chOff x="7088229" y="4609705"/>
            <a:chExt cx="686534" cy="65601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Rectangle 42"/>
                <p:cNvSpPr/>
                <p:nvPr/>
              </p:nvSpPr>
              <p:spPr>
                <a:xfrm>
                  <a:off x="7088229" y="4609705"/>
                  <a:ext cx="686534" cy="65601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en-GB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eqArr>
                              <m:eqArrPr>
                                <m:ctrlPr>
                                  <a:rPr lang="en-GB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eqArrPr>
                              <m:e>
                                <m:r>
                                  <a:rPr lang="en-GB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en-GB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𝟏𝟔</m:t>
                                </m:r>
                              </m:e>
                            </m:eqArr>
                          </m:e>
                        </m:rad>
                      </m:oMath>
                    </m:oMathPara>
                  </a14:m>
                  <a:endParaRPr lang="en-GB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3" name="Rectangle 4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88229" y="4609705"/>
                  <a:ext cx="686534" cy="656013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3" name="Straight Connector 22"/>
            <p:cNvCxnSpPr/>
            <p:nvPr/>
          </p:nvCxnSpPr>
          <p:spPr>
            <a:xfrm>
              <a:off x="7395506" y="4999875"/>
              <a:ext cx="25202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4842278" y="3336913"/>
                <a:ext cx="717312" cy="18196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i="1">
                              <a:latin typeface="Cambria Math"/>
                            </a:rPr>
                            <m:t>18</m:t>
                          </m:r>
                        </m:e>
                      </m:rad>
                    </m:oMath>
                  </m:oMathPara>
                </a14:m>
                <a:endParaRPr lang="en-GB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i="1">
                              <a:latin typeface="Cambria Math"/>
                            </a:rPr>
                            <m:t>6</m:t>
                          </m:r>
                        </m:e>
                      </m:rad>
                    </m:oMath>
                  </m:oMathPara>
                </a14:m>
                <a:endParaRPr lang="en-GB" dirty="0" smtClean="0"/>
              </a:p>
              <a:p>
                <a:endParaRPr lang="en-GB" b="1" dirty="0" smtClean="0"/>
              </a:p>
              <a:p>
                <a:r>
                  <a:rPr lang="en-GB" b="1" dirty="0" smtClean="0"/>
                  <a:t>=</a:t>
                </a:r>
              </a:p>
              <a:p>
                <a:endParaRPr lang="en-GB" b="1" dirty="0" smtClean="0"/>
              </a:p>
              <a:p>
                <a:r>
                  <a:rPr lang="en-GB" b="1" dirty="0" smtClean="0"/>
                  <a:t>=</a:t>
                </a:r>
                <a:endParaRPr lang="en-GB" b="1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2278" y="3336913"/>
                <a:ext cx="717312" cy="1819601"/>
              </a:xfrm>
              <a:prstGeom prst="rect">
                <a:avLst/>
              </a:prstGeom>
              <a:blipFill rotWithShape="1">
                <a:blip r:embed="rId9"/>
                <a:stretch>
                  <a:fillRect l="-6780"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/>
          <p:nvPr/>
        </p:nvCxnSpPr>
        <p:spPr>
          <a:xfrm>
            <a:off x="4981607" y="3708047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2339752" y="2385287"/>
                <a:ext cx="671274" cy="4076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𝒂𝒃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2385287"/>
                <a:ext cx="671274" cy="40767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5" name="Group 34"/>
          <p:cNvGrpSpPr/>
          <p:nvPr/>
        </p:nvGrpSpPr>
        <p:grpSpPr>
          <a:xfrm>
            <a:off x="6453183" y="2204792"/>
            <a:ext cx="553485" cy="656013"/>
            <a:chOff x="4295257" y="3100994"/>
            <a:chExt cx="553485" cy="656013"/>
          </a:xfrm>
        </p:grpSpPr>
        <p:cxnSp>
          <p:nvCxnSpPr>
            <p:cNvPr id="7" name="Straight Connector 6"/>
            <p:cNvCxnSpPr/>
            <p:nvPr/>
          </p:nvCxnSpPr>
          <p:spPr>
            <a:xfrm flipH="1" flipV="1">
              <a:off x="4612241" y="3425077"/>
              <a:ext cx="131966" cy="39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Rectangle 32"/>
                <p:cNvSpPr/>
                <p:nvPr/>
              </p:nvSpPr>
              <p:spPr>
                <a:xfrm>
                  <a:off x="4295257" y="3100994"/>
                  <a:ext cx="553485" cy="65601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en-GB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eqArr>
                              <m:eqArrPr>
                                <m:ctrlPr>
                                  <a:rPr lang="en-GB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eqArrPr>
                              <m:e>
                                <m:r>
                                  <a:rPr lang="en-GB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𝒂</m:t>
                                </m:r>
                              </m:e>
                              <m:e>
                                <m:r>
                                  <a:rPr lang="en-GB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𝒃</m:t>
                                </m:r>
                              </m:e>
                            </m:eqArr>
                          </m:e>
                        </m:rad>
                      </m:oMath>
                    </m:oMathPara>
                  </a14:m>
                  <a:endParaRPr lang="en-GB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3" name="Rectangle 3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95257" y="3100994"/>
                  <a:ext cx="553485" cy="656013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611560" y="3735331"/>
                <a:ext cx="889281" cy="4019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GB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GB" b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𝐱</m:t>
                          </m:r>
                          <m:r>
                            <a:rPr lang="en-GB" b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GB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en-GB" dirty="0" smtClean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735331"/>
                <a:ext cx="889281" cy="40197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611560" y="4093849"/>
                <a:ext cx="527003" cy="4019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𝟔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093849"/>
                <a:ext cx="527003" cy="40197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3368040" y="3722771"/>
                <a:ext cx="889282" cy="4075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</m:t>
                          </m:r>
                          <m:r>
                            <a:rPr lang="en-GB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GB" b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𝐱</m:t>
                          </m:r>
                          <m:r>
                            <a:rPr lang="en-GB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GB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𝟓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8040" y="3722771"/>
                <a:ext cx="889282" cy="40754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3368040" y="4122840"/>
                <a:ext cx="664862" cy="4075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𝟏𝟓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8040" y="4122840"/>
                <a:ext cx="664862" cy="40754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2" name="Group 41"/>
          <p:cNvGrpSpPr/>
          <p:nvPr/>
        </p:nvGrpSpPr>
        <p:grpSpPr>
          <a:xfrm>
            <a:off x="5142396" y="4085686"/>
            <a:ext cx="686534" cy="656013"/>
            <a:chOff x="5460458" y="4122840"/>
            <a:chExt cx="686534" cy="656013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5751638" y="4495023"/>
              <a:ext cx="25202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Rectangle 39"/>
                <p:cNvSpPr/>
                <p:nvPr/>
              </p:nvSpPr>
              <p:spPr>
                <a:xfrm>
                  <a:off x="5460458" y="4122840"/>
                  <a:ext cx="686534" cy="65601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en-GB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eqArr>
                              <m:eqArrPr>
                                <m:ctrlPr>
                                  <a:rPr lang="en-GB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eqArrPr>
                              <m:e>
                                <m:r>
                                  <a:rPr lang="en-GB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𝟏𝟖</m:t>
                                </m:r>
                              </m:e>
                              <m:e>
                                <m:r>
                                  <a:rPr lang="en-GB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𝟔</m:t>
                                </m:r>
                              </m:e>
                            </m:eqArr>
                          </m:e>
                        </m:rad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40" name="Rectangle 3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60458" y="4122840"/>
                  <a:ext cx="686534" cy="656013"/>
                </a:xfrm>
                <a:prstGeom prst="rect">
                  <a:avLst/>
                </a:prstGeom>
                <a:blipFill rotWithShape="1"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5142396" y="4761736"/>
                <a:ext cx="527003" cy="4019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2396" y="4761736"/>
                <a:ext cx="527003" cy="401970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Rectangle 49"/>
          <p:cNvSpPr/>
          <p:nvPr/>
        </p:nvSpPr>
        <p:spPr>
          <a:xfrm>
            <a:off x="2364409" y="2418075"/>
            <a:ext cx="839440" cy="41977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611561" y="3674078"/>
            <a:ext cx="936104" cy="103230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3461425" y="3646996"/>
            <a:ext cx="894552" cy="105938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6511168" y="2250560"/>
            <a:ext cx="894452" cy="709238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6770167" y="3979436"/>
            <a:ext cx="970185" cy="150064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8078784" y="3231207"/>
            <a:ext cx="885149" cy="174538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5172582" y="4009920"/>
            <a:ext cx="944031" cy="147015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784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6" grpId="0"/>
      <p:bldP spid="8" grpId="0"/>
      <p:bldP spid="9" grpId="0"/>
      <p:bldP spid="10" grpId="0"/>
      <p:bldP spid="17" grpId="0"/>
      <p:bldP spid="26" grpId="0"/>
      <p:bldP spid="32" grpId="0"/>
      <p:bldP spid="36" grpId="0"/>
      <p:bldP spid="37" grpId="0"/>
      <p:bldP spid="38" grpId="0"/>
      <p:bldP spid="39" grpId="0"/>
      <p:bldP spid="41" grpId="0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08140" y="3178465"/>
                <a:ext cx="7560840" cy="29200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u="sng" dirty="0" smtClean="0"/>
                  <a:t>Addition and subtraction</a:t>
                </a:r>
              </a:p>
              <a:p>
                <a:endParaRPr lang="en-GB" dirty="0" smtClean="0"/>
              </a:p>
              <a:p>
                <a:r>
                  <a:rPr lang="en-GB" dirty="0" smtClean="0"/>
                  <a:t>Simplify using the following algebraic rules:</a:t>
                </a:r>
              </a:p>
              <a:p>
                <a:r>
                  <a:rPr lang="en-GB" dirty="0" smtClean="0"/>
                  <a:t>		</a:t>
                </a:r>
                <a:r>
                  <a:rPr lang="en-GB" u="sng" dirty="0" smtClean="0"/>
                  <a:t>3a + 4a = 7a</a:t>
                </a:r>
                <a:r>
                  <a:rPr lang="en-GB" dirty="0" smtClean="0"/>
                  <a:t>			</a:t>
                </a:r>
                <a:r>
                  <a:rPr lang="en-GB" u="sng" dirty="0" smtClean="0"/>
                  <a:t>8a </a:t>
                </a:r>
                <a:r>
                  <a:rPr lang="en-GB" u="sng" dirty="0"/>
                  <a:t>– 2a = 6a</a:t>
                </a:r>
              </a:p>
              <a:p>
                <a:endParaRPr lang="en-GB" dirty="0" smtClean="0"/>
              </a:p>
              <a:p>
                <a:r>
                  <a:rPr lang="en-GB" dirty="0" smtClean="0"/>
                  <a:t>Examples:	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dirty="0" smtClean="0"/>
                  <a:t> + 4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dirty="0" smtClean="0"/>
                  <a:t>			</a:t>
                </a:r>
                <a:r>
                  <a:rPr lang="en-GB" dirty="0"/>
                  <a:t>8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/>
                          </a:rPr>
                          <m:t>5</m:t>
                        </m:r>
                      </m:e>
                    </m:rad>
                  </m:oMath>
                </a14:m>
                <a:r>
                  <a:rPr lang="en-GB" dirty="0"/>
                  <a:t> - 2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/>
                          </a:rPr>
                          <m:t>5</m:t>
                        </m:r>
                      </m:e>
                    </m:rad>
                  </m:oMath>
                </a14:m>
                <a:r>
                  <a:rPr lang="en-GB" dirty="0"/>
                  <a:t> </a:t>
                </a:r>
              </a:p>
              <a:p>
                <a:endParaRPr lang="en-GB" dirty="0" smtClean="0"/>
              </a:p>
              <a:p>
                <a:r>
                  <a:rPr lang="en-GB" dirty="0" smtClean="0"/>
                  <a:t>		= 				=</a:t>
                </a:r>
                <a:endParaRPr lang="en-GB" b="1" dirty="0" smtClean="0"/>
              </a:p>
              <a:p>
                <a:endParaRPr lang="en-GB" dirty="0" smtClean="0"/>
              </a:p>
              <a:p>
                <a:r>
                  <a:rPr lang="en-GB" dirty="0" smtClean="0"/>
                  <a:t>This only works if they have the same</a:t>
                </a:r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40" y="3178465"/>
                <a:ext cx="7560840" cy="2920030"/>
              </a:xfrm>
              <a:prstGeom prst="rect">
                <a:avLst/>
              </a:prstGeom>
              <a:blipFill rotWithShape="1">
                <a:blip r:embed="rId2"/>
                <a:stretch>
                  <a:fillRect l="-726" t="-1044" b="-14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08140" y="287704"/>
                <a:ext cx="6345520" cy="26437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u="sng" dirty="0" smtClean="0"/>
                  <a:t>Splitting the base</a:t>
                </a:r>
              </a:p>
              <a:p>
                <a:endParaRPr lang="en-GB" dirty="0" smtClean="0"/>
              </a:p>
              <a:p>
                <a:r>
                  <a:rPr lang="en-GB" dirty="0" smtClean="0"/>
                  <a:t>Express the base as a 	       of two numbers, where one is a </a:t>
                </a:r>
              </a:p>
              <a:p>
                <a:r>
                  <a:rPr lang="en-GB" dirty="0" smtClean="0"/>
                  <a:t>(if possible)	</a:t>
                </a:r>
              </a:p>
              <a:p>
                <a:r>
                  <a:rPr lang="en-GB" dirty="0" smtClean="0"/>
                  <a:t>Examples:	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/>
                          </a:rPr>
                          <m:t>32</m:t>
                        </m:r>
                      </m:e>
                    </m:rad>
                  </m:oMath>
                </a14:m>
                <a:r>
                  <a:rPr lang="en-GB" dirty="0" smtClean="0"/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/>
                          </a:rPr>
                          <m:t>(16 </m:t>
                        </m:r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/>
                          </a:rPr>
                          <m:t>x</m:t>
                        </m:r>
                        <m:r>
                          <a:rPr lang="en-GB" b="0" i="1" smtClean="0">
                            <a:latin typeface="Cambria Math"/>
                          </a:rPr>
                          <m:t> 2)</m:t>
                        </m:r>
                      </m:e>
                    </m:rad>
                  </m:oMath>
                </a14:m>
                <a:r>
                  <a:rPr lang="en-GB" dirty="0" smtClean="0"/>
                  <a:t> 		</a:t>
                </a:r>
                <a:r>
                  <a:rPr lang="en-GB" dirty="0"/>
                  <a:t> </a:t>
                </a:r>
                <a:r>
                  <a:rPr lang="en-GB" dirty="0" smtClean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r>
                  <a:rPr lang="en-GB" dirty="0" smtClean="0"/>
                  <a:t> x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/>
                          </a:rPr>
                          <m:t>6</m:t>
                        </m:r>
                      </m:e>
                    </m:rad>
                  </m:oMath>
                </a14:m>
                <a:r>
                  <a:rPr lang="en-GB" dirty="0" smtClean="0"/>
                  <a:t>	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/>
                          </a:rPr>
                          <m:t>18</m:t>
                        </m:r>
                      </m:e>
                    </m:rad>
                  </m:oMath>
                </a14:m>
                <a:endParaRPr lang="en-GB" dirty="0" smtClean="0"/>
              </a:p>
              <a:p>
                <a:endParaRPr lang="en-GB" dirty="0" smtClean="0"/>
              </a:p>
              <a:p>
                <a:r>
                  <a:rPr lang="en-GB" dirty="0" smtClean="0"/>
                  <a:t>		=			</a:t>
                </a:r>
                <a:r>
                  <a:rPr lang="en-GB" dirty="0"/>
                  <a:t>	</a:t>
                </a:r>
                <a:r>
                  <a:rPr lang="en-GB" dirty="0" smtClean="0"/>
                  <a:t>=</a:t>
                </a:r>
              </a:p>
              <a:p>
                <a:r>
                  <a:rPr lang="en-GB" dirty="0" smtClean="0"/>
                  <a:t>		=				=</a:t>
                </a:r>
                <a:endParaRPr lang="en-GB" b="1" dirty="0" smtClean="0"/>
              </a:p>
              <a:p>
                <a:r>
                  <a:rPr lang="en-GB" dirty="0" smtClean="0"/>
                  <a:t>		=				=</a:t>
                </a:r>
                <a:endParaRPr lang="en-GB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40" y="287704"/>
                <a:ext cx="6345520" cy="2643737"/>
              </a:xfrm>
              <a:prstGeom prst="rect">
                <a:avLst/>
              </a:prstGeom>
              <a:blipFill rotWithShape="1">
                <a:blip r:embed="rId3"/>
                <a:stretch>
                  <a:fillRect l="-865" t="-1152" b="-2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2411760" y="772017"/>
            <a:ext cx="986552" cy="41977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2411760" y="822455"/>
            <a:ext cx="986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product</a:t>
            </a:r>
            <a:r>
              <a:rPr lang="en-GB" dirty="0"/>
              <a:t>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516216" y="822455"/>
            <a:ext cx="1726028" cy="41977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6623083" y="868000"/>
            <a:ext cx="16191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perfect square </a:t>
            </a:r>
            <a:endParaRPr lang="en-GB" dirty="0"/>
          </a:p>
        </p:txBody>
      </p:sp>
      <p:sp>
        <p:nvSpPr>
          <p:cNvPr id="29" name="Rectangle 28"/>
          <p:cNvSpPr/>
          <p:nvPr/>
        </p:nvSpPr>
        <p:spPr>
          <a:xfrm>
            <a:off x="2399280" y="1966113"/>
            <a:ext cx="1668165" cy="965328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3923928" y="5678725"/>
            <a:ext cx="863014" cy="41977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6084168" y="5050673"/>
            <a:ext cx="863014" cy="65327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2362532" y="5050673"/>
            <a:ext cx="1035780" cy="65327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2529322" y="1966113"/>
                <a:ext cx="1112997" cy="3963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𝟏𝟔</m:t>
                        </m:r>
                      </m:e>
                    </m:rad>
                  </m:oMath>
                </a14:m>
                <a:r>
                  <a:rPr lang="en-GB" b="1" dirty="0">
                    <a:solidFill>
                      <a:srgbClr val="FF0000"/>
                    </a:solidFill>
                  </a:rPr>
                  <a:t> x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e>
                    </m:ra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9322" y="1966113"/>
                <a:ext cx="1112997" cy="396327"/>
              </a:xfrm>
              <a:prstGeom prst="rect">
                <a:avLst/>
              </a:prstGeom>
              <a:blipFill rotWithShape="1">
                <a:blip r:embed="rId4"/>
                <a:stretch>
                  <a:fillRect b="-246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2541889" y="2235719"/>
                <a:ext cx="802720" cy="3963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b="1" dirty="0">
                    <a:solidFill>
                      <a:srgbClr val="FF0000"/>
                    </a:solidFill>
                  </a:rPr>
                  <a:t>4 x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e>
                    </m:ra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1889" y="2235719"/>
                <a:ext cx="802720" cy="396327"/>
              </a:xfrm>
              <a:prstGeom prst="rect">
                <a:avLst/>
              </a:prstGeom>
              <a:blipFill rotWithShape="1">
                <a:blip r:embed="rId5"/>
                <a:stretch>
                  <a:fillRect l="-6818" b="-246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2529322" y="2493624"/>
                <a:ext cx="644022" cy="3963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b="1" dirty="0">
                    <a:solidFill>
                      <a:srgbClr val="FF0000"/>
                    </a:solidFill>
                  </a:rPr>
                  <a:t>4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e>
                    </m:ra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9322" y="2493624"/>
                <a:ext cx="644022" cy="396327"/>
              </a:xfrm>
              <a:prstGeom prst="rect">
                <a:avLst/>
              </a:prstGeom>
              <a:blipFill rotWithShape="1">
                <a:blip r:embed="rId6"/>
                <a:stretch>
                  <a:fillRect l="-8491" b="-246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2544816" y="5139685"/>
                <a:ext cx="695319" cy="3963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b="1" dirty="0">
                    <a:solidFill>
                      <a:srgbClr val="FF0000"/>
                    </a:solidFill>
                  </a:rPr>
                  <a:t>7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e>
                    </m:rad>
                    <m:r>
                      <a:rPr lang="en-GB" b="1" i="1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4816" y="5139685"/>
                <a:ext cx="695319" cy="396327"/>
              </a:xfrm>
              <a:prstGeom prst="rect">
                <a:avLst/>
              </a:prstGeom>
              <a:blipFill rotWithShape="1">
                <a:blip r:embed="rId7"/>
                <a:stretch>
                  <a:fillRect l="-6957" b="-246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6207368" y="5122681"/>
                <a:ext cx="644022" cy="3981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b="1" dirty="0">
                    <a:solidFill>
                      <a:srgbClr val="FF0000"/>
                    </a:solidFill>
                  </a:rPr>
                  <a:t>6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</m:e>
                    </m:ra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7368" y="5122681"/>
                <a:ext cx="644022" cy="398186"/>
              </a:xfrm>
              <a:prstGeom prst="rect">
                <a:avLst/>
              </a:prstGeom>
              <a:blipFill rotWithShape="1">
                <a:blip r:embed="rId8"/>
                <a:stretch>
                  <a:fillRect l="-7547" b="-22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37"/>
          <p:cNvSpPr/>
          <p:nvPr/>
        </p:nvSpPr>
        <p:spPr>
          <a:xfrm>
            <a:off x="4041086" y="5703944"/>
            <a:ext cx="628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base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363820" y="1943799"/>
                <a:ext cx="886076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𝟗</m:t>
                          </m:r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GB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𝐱</m:t>
                          </m:r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  <a:endParaRPr lang="en-GB" b="1" i="1" dirty="0" smtClean="0">
                  <a:solidFill>
                    <a:srgbClr val="FF0000"/>
                  </a:solidFill>
                  <a:latin typeface="Cambria Math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3820" y="1943799"/>
                <a:ext cx="886076" cy="40197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6084168" y="1879776"/>
            <a:ext cx="1668165" cy="118918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363820" y="2295460"/>
                <a:ext cx="975139" cy="3963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𝟗</m:t>
                        </m:r>
                      </m:e>
                    </m:rad>
                  </m:oMath>
                </a14:m>
                <a:r>
                  <a:rPr lang="en-GB" b="1" dirty="0">
                    <a:solidFill>
                      <a:srgbClr val="FF0000"/>
                    </a:solidFill>
                  </a:rPr>
                  <a:t> x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e>
                    </m:rad>
                  </m:oMath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3820" y="2295460"/>
                <a:ext cx="975139" cy="396327"/>
              </a:xfrm>
              <a:prstGeom prst="rect">
                <a:avLst/>
              </a:prstGeom>
              <a:blipFill rotWithShape="1">
                <a:blip r:embed="rId10"/>
                <a:stretch>
                  <a:fillRect b="-246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363820" y="2637121"/>
                <a:ext cx="644022" cy="3963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b="1" dirty="0">
                    <a:solidFill>
                      <a:srgbClr val="FF0000"/>
                    </a:solidFill>
                  </a:rPr>
                  <a:t>3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e>
                    </m:rad>
                  </m:oMath>
                </a14:m>
                <a:endParaRPr lang="en-GB" b="1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3820" y="2637121"/>
                <a:ext cx="644022" cy="396327"/>
              </a:xfrm>
              <a:prstGeom prst="rect">
                <a:avLst/>
              </a:prstGeom>
              <a:blipFill rotWithShape="1">
                <a:blip r:embed="rId11"/>
                <a:stretch>
                  <a:fillRect l="-8491" b="-246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023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  <p:bldP spid="23" grpId="0" animBg="1"/>
      <p:bldP spid="24" grpId="0"/>
      <p:bldP spid="26" grpId="0" animBg="1"/>
      <p:bldP spid="27" grpId="0"/>
      <p:bldP spid="29" grpId="0" animBg="1"/>
      <p:bldP spid="30" grpId="0" animBg="1"/>
      <p:bldP spid="31" grpId="0" animBg="1"/>
      <p:bldP spid="32" grpId="0" animBg="1"/>
      <p:bldP spid="33" grpId="0"/>
      <p:bldP spid="34" grpId="0"/>
      <p:bldP spid="35" grpId="0"/>
      <p:bldP spid="36" grpId="0"/>
      <p:bldP spid="37" grpId="0"/>
      <p:bldP spid="38" grpId="0"/>
      <p:bldP spid="3" grpId="0"/>
      <p:bldP spid="21" grpId="0" animBg="1"/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Rationalising the denominator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87400" y="3284984"/>
            <a:ext cx="8417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		the denominator means multiplying out the surd, as fractions are easier to work with when they have rational denominators.	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1117817"/>
            <a:ext cx="45182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Reminders</a:t>
            </a:r>
          </a:p>
          <a:p>
            <a:r>
              <a:rPr lang="en-GB" dirty="0" smtClean="0"/>
              <a:t>These fractions are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u="sng" dirty="0" smtClean="0"/>
          </a:p>
          <a:p>
            <a:r>
              <a:rPr lang="en-GB" u="sng" dirty="0" smtClean="0"/>
              <a:t>1</a:t>
            </a:r>
            <a:r>
              <a:rPr lang="en-GB" dirty="0" smtClean="0"/>
              <a:t>	</a:t>
            </a:r>
            <a:r>
              <a:rPr lang="en-GB" u="sng" dirty="0" smtClean="0"/>
              <a:t>4</a:t>
            </a:r>
            <a:r>
              <a:rPr lang="en-GB" dirty="0" smtClean="0"/>
              <a:t>	</a:t>
            </a:r>
            <a:r>
              <a:rPr lang="en-GB" u="sng" dirty="0" smtClean="0"/>
              <a:t>1 x 4</a:t>
            </a:r>
          </a:p>
          <a:p>
            <a:r>
              <a:rPr lang="en-GB" dirty="0" smtClean="0"/>
              <a:t>2	8	2 x 4</a:t>
            </a:r>
          </a:p>
          <a:p>
            <a:r>
              <a:rPr lang="en-GB" dirty="0" smtClean="0"/>
              <a:t>Because you have multiplied the 			and by the same number</a:t>
            </a:r>
          </a:p>
          <a:p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220072" y="1412776"/>
                <a:ext cx="3577057" cy="1227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/>
                  <a:t>To change </a:t>
                </a:r>
                <a:r>
                  <a:rPr lang="en-GB" dirty="0" smtClean="0"/>
                  <a:t>an </a:t>
                </a:r>
                <a:r>
                  <a:rPr lang="en-GB" dirty="0"/>
                  <a:t>irrational surd into a rational number </a:t>
                </a:r>
                <a:r>
                  <a:rPr lang="en-GB" dirty="0" smtClean="0"/>
                  <a:t>you	         it</a:t>
                </a:r>
                <a:endParaRPr lang="en-GB" dirty="0"/>
              </a:p>
              <a:p>
                <a:endParaRPr lang="en-GB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dirty="0"/>
                  <a:t> x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dirty="0"/>
                  <a:t> = 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dirty="0"/>
                  <a:t>)</a:t>
                </a:r>
                <a:r>
                  <a:rPr lang="en-GB" baseline="30000" dirty="0"/>
                  <a:t>2</a:t>
                </a:r>
                <a:r>
                  <a:rPr lang="en-GB" dirty="0"/>
                  <a:t> = 2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1412776"/>
                <a:ext cx="3577057" cy="1227324"/>
              </a:xfrm>
              <a:prstGeom prst="rect">
                <a:avLst/>
              </a:prstGeom>
              <a:blipFill rotWithShape="1">
                <a:blip r:embed="rId2"/>
                <a:stretch>
                  <a:fillRect l="-1363" t="-2488" r="-170" b="-74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588844" y="211020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=</a:t>
            </a:r>
          </a:p>
        </p:txBody>
      </p:sp>
      <p:sp>
        <p:nvSpPr>
          <p:cNvPr id="10" name="Double Bracket 9"/>
          <p:cNvSpPr/>
          <p:nvPr/>
        </p:nvSpPr>
        <p:spPr>
          <a:xfrm>
            <a:off x="1979712" y="2005820"/>
            <a:ext cx="693835" cy="578098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075819" y="1412776"/>
            <a:ext cx="11954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equivalent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3347864" y="2479535"/>
            <a:ext cx="1349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numerator</a:t>
            </a:r>
            <a:r>
              <a:rPr lang="en-GB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63964" y="2780928"/>
            <a:ext cx="14851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denominator</a:t>
            </a:r>
            <a:r>
              <a:rPr lang="en-GB" dirty="0">
                <a:solidFill>
                  <a:srgbClr val="FF0000"/>
                </a:solidFill>
              </a:rPr>
              <a:t> 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7308304" y="1703272"/>
            <a:ext cx="8842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square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95536" y="3284984"/>
            <a:ext cx="14681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Rationalising</a:t>
            </a:r>
            <a:r>
              <a:rPr lang="en-GB" dirty="0">
                <a:solidFill>
                  <a:srgbClr val="FF0000"/>
                </a:solidFill>
              </a:rPr>
              <a:t> 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67544" y="4221088"/>
                <a:ext cx="7135287" cy="20601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Examples:</a:t>
                </a:r>
              </a:p>
              <a:p>
                <a:r>
                  <a:rPr lang="en-GB" dirty="0"/>
                  <a:t>	</a:t>
                </a:r>
                <a:r>
                  <a:rPr lang="en-GB" u="sng" dirty="0" smtClean="0"/>
                  <a:t>  1  </a:t>
                </a:r>
                <a:r>
                  <a:rPr lang="en-GB" dirty="0" smtClean="0"/>
                  <a:t>			</a:t>
                </a:r>
                <a:r>
                  <a:rPr lang="en-GB" u="sng" dirty="0" smtClean="0"/>
                  <a:t>   4   </a:t>
                </a:r>
                <a:r>
                  <a:rPr lang="en-GB" dirty="0" smtClean="0"/>
                  <a:t>			</a:t>
                </a:r>
                <a:r>
                  <a:rPr lang="en-GB" u="sng" dirty="0" smtClean="0"/>
                  <a:t>    3   </a:t>
                </a:r>
              </a:p>
              <a:p>
                <a:r>
                  <a:rPr lang="en-GB" dirty="0"/>
                  <a:t>	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dirty="0" smtClean="0"/>
                  <a:t>			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/>
                          </a:rPr>
                          <m:t>5</m:t>
                        </m:r>
                      </m:e>
                    </m:rad>
                  </m:oMath>
                </a14:m>
                <a:r>
                  <a:rPr lang="en-GB" dirty="0" smtClean="0"/>
                  <a:t>			2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endParaRPr lang="en-GB" dirty="0" smtClean="0"/>
              </a:p>
              <a:p>
                <a:r>
                  <a:rPr lang="en-GB" dirty="0" smtClean="0"/>
                  <a:t>            </a:t>
                </a:r>
              </a:p>
              <a:p>
                <a:r>
                  <a:rPr lang="en-GB" dirty="0" smtClean="0"/>
                  <a:t>            = 			         =			            =</a:t>
                </a:r>
              </a:p>
              <a:p>
                <a:endParaRPr lang="en-GB" dirty="0"/>
              </a:p>
              <a:p>
                <a:r>
                  <a:rPr lang="en-GB" dirty="0"/>
                  <a:t> </a:t>
                </a:r>
                <a:r>
                  <a:rPr lang="en-GB" dirty="0" smtClean="0"/>
                  <a:t>           = </a:t>
                </a:r>
                <a:r>
                  <a:rPr lang="en-GB" dirty="0"/>
                  <a:t>			         =			            =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221088"/>
                <a:ext cx="7135287" cy="2060179"/>
              </a:xfrm>
              <a:prstGeom prst="rect">
                <a:avLst/>
              </a:prstGeom>
              <a:blipFill rotWithShape="1">
                <a:blip r:embed="rId3"/>
                <a:stretch>
                  <a:fillRect l="-769" t="-1479" b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321955" y="5733256"/>
                <a:ext cx="576248" cy="6789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b="1" i="1" u="sng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b="1" i="1" u="sng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  <a:endParaRPr lang="en-GB" b="1" u="sng" dirty="0" smtClean="0">
                  <a:solidFill>
                    <a:srgbClr val="FF0000"/>
                  </a:solidFill>
                </a:endParaRPr>
              </a:p>
              <a:p>
                <a:r>
                  <a:rPr lang="en-GB" b="1" dirty="0" smtClean="0">
                    <a:solidFill>
                      <a:srgbClr val="FF0000"/>
                    </a:solidFill>
                  </a:rPr>
                  <a:t>   2</a:t>
                </a:r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1955" y="5733256"/>
                <a:ext cx="576248" cy="678968"/>
              </a:xfrm>
              <a:prstGeom prst="rect">
                <a:avLst/>
              </a:prstGeom>
              <a:blipFill rotWithShape="1">
                <a:blip r:embed="rId4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072132" y="5800431"/>
                <a:ext cx="644022" cy="6751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u="sng" dirty="0" smtClean="0">
                    <a:solidFill>
                      <a:srgbClr val="FF0000"/>
                    </a:solidFill>
                  </a:rPr>
                  <a:t>4</a:t>
                </a:r>
                <a:r>
                  <a:rPr lang="en-GB" b="1" u="sng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b="1" i="1" u="sng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b="1" i="1" u="sng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</m:e>
                    </m:rad>
                  </m:oMath>
                </a14:m>
                <a:endParaRPr lang="en-GB" b="1" u="sng" dirty="0" smtClean="0">
                  <a:solidFill>
                    <a:srgbClr val="FF0000"/>
                  </a:solidFill>
                </a:endParaRPr>
              </a:p>
              <a:p>
                <a:r>
                  <a:rPr lang="en-GB" b="1" dirty="0" smtClean="0">
                    <a:solidFill>
                      <a:srgbClr val="FF0000"/>
                    </a:solidFill>
                  </a:rPr>
                  <a:t>   5</a:t>
                </a:r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2132" y="5800431"/>
                <a:ext cx="644022" cy="675185"/>
              </a:xfrm>
              <a:prstGeom prst="rect">
                <a:avLst/>
              </a:prstGeom>
              <a:blipFill rotWithShape="1">
                <a:blip r:embed="rId5"/>
                <a:stretch>
                  <a:fillRect l="-7547" b="-1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949820" y="5867378"/>
                <a:ext cx="644022" cy="673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u="sng" dirty="0" smtClean="0">
                    <a:solidFill>
                      <a:srgbClr val="FF0000"/>
                    </a:solidFill>
                  </a:rPr>
                  <a:t>3</a:t>
                </a:r>
                <a:r>
                  <a:rPr lang="en-GB" b="1" u="sng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b="1" i="1" u="sng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b="1" i="1" u="sng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e>
                    </m:rad>
                  </m:oMath>
                </a14:m>
                <a:endParaRPr lang="en-GB" b="1" u="sng" dirty="0" smtClean="0">
                  <a:solidFill>
                    <a:srgbClr val="FF0000"/>
                  </a:solidFill>
                </a:endParaRPr>
              </a:p>
              <a:p>
                <a:r>
                  <a:rPr lang="en-GB" b="1" dirty="0">
                    <a:solidFill>
                      <a:srgbClr val="FF0000"/>
                    </a:solidFill>
                  </a:rPr>
                  <a:t> </a:t>
                </a:r>
                <a:r>
                  <a:rPr lang="en-GB" b="1" dirty="0" smtClean="0">
                    <a:solidFill>
                      <a:srgbClr val="FF0000"/>
                    </a:solidFill>
                  </a:rPr>
                  <a:t>  4  </a:t>
                </a:r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9820" y="5867378"/>
                <a:ext cx="644022" cy="673326"/>
              </a:xfrm>
              <a:prstGeom prst="rect">
                <a:avLst/>
              </a:prstGeom>
              <a:blipFill rotWithShape="1">
                <a:blip r:embed="rId6"/>
                <a:stretch>
                  <a:fillRect l="-7547" b="-126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Group 25"/>
          <p:cNvGrpSpPr/>
          <p:nvPr/>
        </p:nvGrpSpPr>
        <p:grpSpPr>
          <a:xfrm>
            <a:off x="1355461" y="5100111"/>
            <a:ext cx="1440715" cy="700320"/>
            <a:chOff x="1355461" y="5100111"/>
            <a:chExt cx="1440715" cy="70032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1355461" y="5100111"/>
                  <a:ext cx="1440715" cy="7003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b="1" u="sng" dirty="0" smtClean="0">
                      <a:solidFill>
                        <a:srgbClr val="FF0000"/>
                      </a:solidFill>
                    </a:rPr>
                    <a:t>  1  </a:t>
                  </a:r>
                  <a:r>
                    <a:rPr lang="en-GB" b="1" dirty="0" smtClean="0">
                      <a:solidFill>
                        <a:srgbClr val="FF0000"/>
                      </a:solidFill>
                    </a:rPr>
                    <a:t>	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b="1" i="1" u="sng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b="1" i="1" u="sng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e>
                      </m:rad>
                    </m:oMath>
                  </a14:m>
                  <a:endParaRPr lang="en-GB" b="1" i="1" u="sng" dirty="0" smtClean="0">
                    <a:solidFill>
                      <a:srgbClr val="FF0000"/>
                    </a:solidFill>
                    <a:latin typeface="Cambria Math"/>
                  </a:endParaRPr>
                </a:p>
                <a:p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e>
                      </m:rad>
                    </m:oMath>
                  </a14:m>
                  <a:r>
                    <a:rPr lang="en-GB" b="1" dirty="0" smtClean="0">
                      <a:solidFill>
                        <a:srgbClr val="FF0000"/>
                      </a:solidFill>
                    </a:rPr>
                    <a:t>	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e>
                      </m:rad>
                    </m:oMath>
                  </a14:m>
                  <a:endParaRPr lang="en-GB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55461" y="5100111"/>
                  <a:ext cx="1440715" cy="700320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TextBox 22"/>
            <p:cNvSpPr txBox="1"/>
            <p:nvPr/>
          </p:nvSpPr>
          <p:spPr>
            <a:xfrm>
              <a:off x="1925140" y="5279303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solidFill>
                    <a:srgbClr val="FF0000"/>
                  </a:solidFill>
                </a:rPr>
                <a:t>x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882473" y="5167058"/>
            <a:ext cx="1440715" cy="700320"/>
            <a:chOff x="6882473" y="5167058"/>
            <a:chExt cx="1440715" cy="70032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6882473" y="5167058"/>
                  <a:ext cx="1440715" cy="7003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b="1" u="sng" dirty="0" smtClean="0">
                      <a:solidFill>
                        <a:srgbClr val="FF0000"/>
                      </a:solidFill>
                    </a:rPr>
                    <a:t>    3   </a:t>
                  </a:r>
                  <a:r>
                    <a:rPr lang="en-GB" b="1" dirty="0" smtClean="0">
                      <a:solidFill>
                        <a:srgbClr val="FF0000"/>
                      </a:solidFill>
                    </a:rPr>
                    <a:t>	</a:t>
                  </a:r>
                  <a:r>
                    <a:rPr lang="en-GB" b="1" dirty="0">
                      <a:solidFill>
                        <a:srgbClr val="FF0000"/>
                      </a:solidFill>
                    </a:rPr>
                    <a:t>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b="1" i="1" u="sng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b="1" i="1" u="sng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e>
                      </m:rad>
                    </m:oMath>
                  </a14:m>
                  <a:endParaRPr lang="en-GB" b="1" u="sng" dirty="0" smtClean="0">
                    <a:solidFill>
                      <a:srgbClr val="FF0000"/>
                    </a:solidFill>
                  </a:endParaRPr>
                </a:p>
                <a:p>
                  <a:r>
                    <a:rPr lang="en-GB" b="1" dirty="0" smtClean="0">
                      <a:solidFill>
                        <a:srgbClr val="FF0000"/>
                      </a:solidFill>
                    </a:rPr>
                    <a:t>2</a:t>
                  </a:r>
                  <a:r>
                    <a:rPr lang="en-GB" b="1" dirty="0">
                      <a:solidFill>
                        <a:srgbClr val="FF0000"/>
                      </a:solidFill>
                    </a:rPr>
                    <a:t>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e>
                      </m:rad>
                    </m:oMath>
                  </a14:m>
                  <a:r>
                    <a:rPr lang="en-GB" b="1" dirty="0" smtClean="0">
                      <a:solidFill>
                        <a:srgbClr val="FF0000"/>
                      </a:solidFill>
                    </a:rPr>
                    <a:t>	</a:t>
                  </a:r>
                  <a:r>
                    <a:rPr lang="en-GB" b="1" dirty="0">
                      <a:solidFill>
                        <a:srgbClr val="FF0000"/>
                      </a:solidFill>
                    </a:rPr>
                    <a:t>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e>
                      </m:rad>
                    </m:oMath>
                  </a14:m>
                  <a:endParaRPr lang="en-GB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82473" y="5167058"/>
                  <a:ext cx="1440715" cy="700320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l="-3390" b="-1403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" name="TextBox 23"/>
            <p:cNvSpPr txBox="1"/>
            <p:nvPr/>
          </p:nvSpPr>
          <p:spPr>
            <a:xfrm>
              <a:off x="7584224" y="5324223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solidFill>
                    <a:srgbClr val="FF0000"/>
                  </a:solidFill>
                </a:rPr>
                <a:t>x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035187" y="5168632"/>
            <a:ext cx="1440715" cy="704039"/>
            <a:chOff x="4035187" y="5168632"/>
            <a:chExt cx="1440715" cy="70403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4035187" y="5168632"/>
                  <a:ext cx="1440715" cy="70403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b="1" u="sng" dirty="0" smtClean="0">
                      <a:solidFill>
                        <a:srgbClr val="FF0000"/>
                      </a:solidFill>
                    </a:rPr>
                    <a:t>  4  </a:t>
                  </a:r>
                  <a:r>
                    <a:rPr lang="en-GB" b="1" dirty="0" smtClean="0">
                      <a:solidFill>
                        <a:srgbClr val="FF0000"/>
                      </a:solidFill>
                    </a:rPr>
                    <a:t>	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b="1" i="1" u="sng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b="1" i="1" u="sng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𝟓</m:t>
                          </m:r>
                        </m:e>
                      </m:rad>
                    </m:oMath>
                  </a14:m>
                  <a:endParaRPr lang="en-GB" b="1" u="sng" dirty="0" smtClean="0">
                    <a:solidFill>
                      <a:srgbClr val="FF0000"/>
                    </a:solidFill>
                  </a:endParaRPr>
                </a:p>
                <a:p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𝟓</m:t>
                          </m:r>
                        </m:e>
                      </m:rad>
                    </m:oMath>
                  </a14:m>
                  <a:r>
                    <a:rPr lang="en-GB" b="1" dirty="0" smtClean="0">
                      <a:solidFill>
                        <a:srgbClr val="FF0000"/>
                      </a:solidFill>
                    </a:rPr>
                    <a:t>	</a:t>
                  </a:r>
                  <a:r>
                    <a:rPr lang="en-GB" b="1" dirty="0">
                      <a:solidFill>
                        <a:srgbClr val="FF0000"/>
                      </a:solidFill>
                    </a:rPr>
                    <a:t>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𝟓</m:t>
                          </m:r>
                        </m:e>
                      </m:rad>
                    </m:oMath>
                  </a14:m>
                  <a:endParaRPr lang="en-GB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35187" y="5168632"/>
                  <a:ext cx="1440715" cy="704039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" name="TextBox 24"/>
            <p:cNvSpPr txBox="1"/>
            <p:nvPr/>
          </p:nvSpPr>
          <p:spPr>
            <a:xfrm>
              <a:off x="4613518" y="5335985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solidFill>
                    <a:srgbClr val="FF0000"/>
                  </a:solidFill>
                </a:rPr>
                <a:t>x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3345587" y="2482930"/>
            <a:ext cx="1409957" cy="31939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263964" y="2802320"/>
            <a:ext cx="1599731" cy="34794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256975" y="3228833"/>
            <a:ext cx="1813397" cy="37931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2087673" y="1412776"/>
            <a:ext cx="1450490" cy="3693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7266040" y="1719735"/>
            <a:ext cx="1194392" cy="33640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4052487" y="5165971"/>
            <a:ext cx="2175697" cy="1503388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6882473" y="5172695"/>
            <a:ext cx="2082015" cy="149666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1355461" y="5165970"/>
            <a:ext cx="1958219" cy="1503389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117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8" grpId="0"/>
      <p:bldP spid="10" grpId="0" animBg="1"/>
      <p:bldP spid="11" grpId="0"/>
      <p:bldP spid="12" grpId="0"/>
      <p:bldP spid="13" grpId="0"/>
      <p:bldP spid="14" grpId="0"/>
      <p:bldP spid="15" grpId="0"/>
      <p:bldP spid="16" grpId="0"/>
      <p:bldP spid="18" grpId="0"/>
      <p:bldP spid="20" grpId="0"/>
      <p:bldP spid="22" grpId="0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897" y="-42649"/>
            <a:ext cx="8229600" cy="1143000"/>
          </a:xfrm>
        </p:spPr>
        <p:txBody>
          <a:bodyPr/>
          <a:lstStyle/>
          <a:p>
            <a:r>
              <a:rPr lang="en-GB" dirty="0" smtClean="0"/>
              <a:t>Conjugate surds</a:t>
            </a:r>
            <a:endParaRPr lang="en-GB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73231" y="3112841"/>
            <a:ext cx="7996933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485900" algn="l"/>
              </a:tabLst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When conjugate surds are multiplied together they give a 		</a:t>
            </a:r>
            <a:r>
              <a:rPr kumimoji="0" lang="en-GB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         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answer.  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485900" algn="l"/>
              </a:tabLst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6029" y="1100351"/>
            <a:ext cx="265797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 smtClean="0"/>
              <a:t>Reminder</a:t>
            </a:r>
          </a:p>
          <a:p>
            <a:r>
              <a:rPr lang="en-GB" dirty="0" smtClean="0"/>
              <a:t>Difference of two squares:</a:t>
            </a:r>
            <a:endParaRPr lang="en-GB" dirty="0" smtClean="0"/>
          </a:p>
          <a:p>
            <a:r>
              <a:rPr lang="en-GB" dirty="0" smtClean="0"/>
              <a:t>(a + 2)(a -2)</a:t>
            </a:r>
          </a:p>
          <a:p>
            <a:r>
              <a:rPr lang="en-GB" dirty="0" smtClean="0"/>
              <a:t>= a x (a – 2) + 2 x (a – 2)</a:t>
            </a:r>
          </a:p>
          <a:p>
            <a:r>
              <a:rPr lang="en-GB" dirty="0" smtClean="0"/>
              <a:t>= a</a:t>
            </a:r>
            <a:r>
              <a:rPr lang="en-GB" baseline="30000" dirty="0" smtClean="0"/>
              <a:t>2</a:t>
            </a:r>
            <a:r>
              <a:rPr lang="en-GB" dirty="0" smtClean="0"/>
              <a:t> -2a + 2a -4</a:t>
            </a:r>
          </a:p>
          <a:p>
            <a:r>
              <a:rPr lang="en-GB" dirty="0" smtClean="0"/>
              <a:t>= a</a:t>
            </a:r>
            <a:r>
              <a:rPr lang="en-GB" baseline="30000" dirty="0" smtClean="0"/>
              <a:t>2</a:t>
            </a:r>
            <a:r>
              <a:rPr lang="en-GB" dirty="0" smtClean="0"/>
              <a:t> -4 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4263684" y="1427584"/>
            <a:ext cx="4124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Multiplying by a bracket with a 		           allows for cancelation.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4295326" y="1704583"/>
            <a:ext cx="1504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different sign 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83567" y="3504886"/>
                <a:ext cx="5306453" cy="23353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Examples:</a:t>
                </a:r>
              </a:p>
              <a:p>
                <a:r>
                  <a:rPr lang="en-GB" dirty="0" smtClean="0"/>
                  <a:t>(1 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e>
                    </m:rad>
                    <m:r>
                      <a:rPr lang="en-GB" b="0" i="1" smtClean="0">
                        <a:latin typeface="Cambria Math"/>
                      </a:rPr>
                      <m:t>) </m:t>
                    </m:r>
                  </m:oMath>
                </a14:m>
                <a:r>
                  <a:rPr lang="en-GB" dirty="0" smtClean="0"/>
                  <a:t>(1 -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dirty="0" smtClean="0"/>
                  <a:t>)			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/>
                          </a:rPr>
                          <m:t>6</m:t>
                        </m:r>
                      </m:e>
                    </m:rad>
                  </m:oMath>
                </a14:m>
                <a:r>
                  <a:rPr lang="en-GB" dirty="0" smtClean="0"/>
                  <a:t> - 5)(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/>
                          </a:rPr>
                          <m:t>6</m:t>
                        </m:r>
                      </m:e>
                    </m:rad>
                  </m:oMath>
                </a14:m>
                <a:r>
                  <a:rPr lang="en-GB" dirty="0" smtClean="0"/>
                  <a:t> + 5)</a:t>
                </a:r>
              </a:p>
              <a:p>
                <a:endParaRPr lang="en-GB" dirty="0" smtClean="0"/>
              </a:p>
              <a:p>
                <a:r>
                  <a:rPr lang="en-GB" dirty="0" smtClean="0"/>
                  <a:t>=				=</a:t>
                </a:r>
              </a:p>
              <a:p>
                <a:endParaRPr lang="en-GB" dirty="0"/>
              </a:p>
              <a:p>
                <a:r>
                  <a:rPr lang="en-GB" dirty="0" smtClean="0"/>
                  <a:t>=				=</a:t>
                </a:r>
              </a:p>
              <a:p>
                <a:endParaRPr lang="en-GB" dirty="0"/>
              </a:p>
              <a:p>
                <a:r>
                  <a:rPr lang="en-GB" dirty="0" smtClean="0"/>
                  <a:t>=				=</a:t>
                </a:r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7" y="3504886"/>
                <a:ext cx="5306453" cy="2335319"/>
              </a:xfrm>
              <a:prstGeom prst="rect">
                <a:avLst/>
              </a:prstGeom>
              <a:blipFill rotWithShape="1">
                <a:blip r:embed="rId2"/>
                <a:stretch>
                  <a:fillRect l="-918" t="-1305" r="-804" b="-31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906434" y="4311702"/>
                <a:ext cx="2266454" cy="3963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dirty="0" smtClean="0">
                    <a:solidFill>
                      <a:srgbClr val="FF0000"/>
                    </a:solidFill>
                  </a:rPr>
                  <a:t>1(1 -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e>
                    </m:rad>
                  </m:oMath>
                </a14:m>
                <a:r>
                  <a:rPr lang="en-GB" b="1" dirty="0" smtClean="0">
                    <a:solidFill>
                      <a:srgbClr val="FF0000"/>
                    </a:solidFill>
                  </a:rPr>
                  <a:t>) 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e>
                    </m:rad>
                  </m:oMath>
                </a14:m>
                <a:r>
                  <a:rPr lang="en-GB" b="1" dirty="0" smtClean="0">
                    <a:solidFill>
                      <a:srgbClr val="FF0000"/>
                    </a:solidFill>
                  </a:rPr>
                  <a:t>(1 -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e>
                    </m:rad>
                  </m:oMath>
                </a14:m>
                <a:r>
                  <a:rPr lang="en-GB" b="1" dirty="0" smtClean="0">
                    <a:solidFill>
                      <a:srgbClr val="FF0000"/>
                    </a:solidFill>
                  </a:rPr>
                  <a:t>)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434" y="4311702"/>
                <a:ext cx="2266454" cy="396327"/>
              </a:xfrm>
              <a:prstGeom prst="rect">
                <a:avLst/>
              </a:prstGeom>
              <a:blipFill rotWithShape="1">
                <a:blip r:embed="rId3"/>
                <a:stretch>
                  <a:fillRect l="-2426" r="-1348" b="-246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98252" y="4867999"/>
                <a:ext cx="1571456" cy="3963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dirty="0" smtClean="0">
                    <a:solidFill>
                      <a:srgbClr val="FF0000"/>
                    </a:solidFill>
                  </a:rPr>
                  <a:t>1 -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e>
                    </m:rad>
                  </m:oMath>
                </a14:m>
                <a:r>
                  <a:rPr lang="en-GB" b="1" dirty="0" smtClean="0">
                    <a:solidFill>
                      <a:srgbClr val="FF0000"/>
                    </a:solidFill>
                  </a:rPr>
                  <a:t> 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e>
                    </m:rad>
                  </m:oMath>
                </a14:m>
                <a:r>
                  <a:rPr lang="en-GB" b="1" dirty="0" smtClean="0">
                    <a:solidFill>
                      <a:srgbClr val="FF0000"/>
                    </a:solidFill>
                  </a:rPr>
                  <a:t> - 2</a:t>
                </a:r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252" y="4867999"/>
                <a:ext cx="1571456" cy="396327"/>
              </a:xfrm>
              <a:prstGeom prst="rect">
                <a:avLst/>
              </a:prstGeom>
              <a:blipFill rotWithShape="1">
                <a:blip r:embed="rId4"/>
                <a:stretch>
                  <a:fillRect l="-3101" r="-2326" b="-246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986068" y="5470873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-1</a:t>
            </a:r>
            <a:endParaRPr lang="en-GB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626859" y="4328025"/>
                <a:ext cx="2380267" cy="3954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𝟔</m:t>
                        </m:r>
                      </m:e>
                    </m:rad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/>
                      </a:rPr>
                      <m:t>(</m:t>
                    </m:r>
                    <m:rad>
                      <m:radPr>
                        <m:degHide m:val="on"/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𝟔</m:t>
                        </m:r>
                      </m:e>
                    </m:rad>
                  </m:oMath>
                </a14:m>
                <a:r>
                  <a:rPr lang="en-GB" b="1" dirty="0" smtClean="0">
                    <a:solidFill>
                      <a:srgbClr val="FF0000"/>
                    </a:solidFill>
                  </a:rPr>
                  <a:t> + 5) – 5(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𝟔</m:t>
                        </m:r>
                      </m:e>
                    </m:rad>
                  </m:oMath>
                </a14:m>
                <a:r>
                  <a:rPr lang="en-GB" b="1" dirty="0" smtClean="0">
                    <a:solidFill>
                      <a:srgbClr val="FF0000"/>
                    </a:solidFill>
                  </a:rPr>
                  <a:t> + 5)</a:t>
                </a:r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6859" y="4328025"/>
                <a:ext cx="2380267" cy="395429"/>
              </a:xfrm>
              <a:prstGeom prst="rect">
                <a:avLst/>
              </a:prstGeom>
              <a:blipFill rotWithShape="1">
                <a:blip r:embed="rId5"/>
                <a:stretch>
                  <a:fillRect r="-1282" b="-246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716015" y="4867999"/>
                <a:ext cx="2009076" cy="3954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dirty="0" smtClean="0">
                    <a:solidFill>
                      <a:srgbClr val="FF0000"/>
                    </a:solidFill>
                  </a:rPr>
                  <a:t>6 + 5</a:t>
                </a:r>
                <a:r>
                  <a:rPr lang="en-GB" b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𝟔</m:t>
                        </m:r>
                      </m:e>
                    </m:rad>
                  </m:oMath>
                </a14:m>
                <a:r>
                  <a:rPr lang="en-GB" b="1" dirty="0" smtClean="0">
                    <a:solidFill>
                      <a:srgbClr val="FF0000"/>
                    </a:solidFill>
                  </a:rPr>
                  <a:t> - 5</a:t>
                </a:r>
                <a:r>
                  <a:rPr lang="en-GB" b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𝟔</m:t>
                        </m:r>
                      </m:e>
                    </m:rad>
                  </m:oMath>
                </a14:m>
                <a:r>
                  <a:rPr lang="en-GB" b="1" dirty="0" smtClean="0">
                    <a:solidFill>
                      <a:srgbClr val="FF0000"/>
                    </a:solidFill>
                  </a:rPr>
                  <a:t> - 25</a:t>
                </a:r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5" y="4867999"/>
                <a:ext cx="2009076" cy="395429"/>
              </a:xfrm>
              <a:prstGeom prst="rect">
                <a:avLst/>
              </a:prstGeom>
              <a:blipFill rotWithShape="1">
                <a:blip r:embed="rId6"/>
                <a:stretch>
                  <a:fillRect l="-2736" r="-2432" b="-265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4803125" y="5470873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-19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3130" y="6183349"/>
            <a:ext cx="8837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Use this extra step when the denominator you want to rationalise contains more than a surd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>
          <a:xfrm>
            <a:off x="6262047" y="3115937"/>
            <a:ext cx="9260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rational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674211" y="4311701"/>
            <a:ext cx="2706101" cy="163757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979001" y="4254582"/>
            <a:ext cx="2366586" cy="169469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6084168" y="3140908"/>
            <a:ext cx="1409957" cy="31939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4311675" y="1722667"/>
            <a:ext cx="1505317" cy="35124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912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 animBg="1"/>
      <p:bldP spid="25" grpId="0" animBg="1"/>
      <p:bldP spid="26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167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/>
          <a:lstStyle/>
          <a:p>
            <a:r>
              <a:rPr lang="en-GB" dirty="0" smtClean="0"/>
              <a:t>What is a surd?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50643" y="790729"/>
                <a:ext cx="7272808" cy="56634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A 		    can be expressed as an exact fraction  in the form </a:t>
                </a:r>
                <a:r>
                  <a:rPr lang="en-GB" dirty="0"/>
                  <a:t> </a:t>
                </a:r>
                <a:r>
                  <a:rPr lang="en-GB" dirty="0" smtClean="0"/>
                  <a:t>     , </a:t>
                </a:r>
              </a:p>
              <a:p>
                <a:endParaRPr lang="en-GB" dirty="0"/>
              </a:p>
              <a:p>
                <a:r>
                  <a:rPr lang="en-GB" dirty="0" smtClean="0"/>
                  <a:t>where a and b are </a:t>
                </a:r>
              </a:p>
              <a:p>
                <a:endParaRPr lang="en-GB" dirty="0" smtClean="0"/>
              </a:p>
              <a:p>
                <a:r>
                  <a:rPr lang="en-GB" dirty="0" smtClean="0"/>
                  <a:t>Reminder: An 	              is a positive or negative whole number</a:t>
                </a:r>
              </a:p>
              <a:p>
                <a:endParaRPr lang="en-GB" dirty="0" smtClean="0"/>
              </a:p>
              <a:p>
                <a:r>
                  <a:rPr lang="en-GB" dirty="0" smtClean="0"/>
                  <a:t>Examples:	</a:t>
                </a:r>
              </a:p>
              <a:p>
                <a:r>
                  <a:rPr lang="en-GB" dirty="0" smtClean="0"/>
                  <a:t>	4 =		0.5 =		0.333</a:t>
                </a:r>
                <a:r>
                  <a:rPr lang="az-Cyrl-AZ" dirty="0" smtClean="0"/>
                  <a:t>Ӟ</a:t>
                </a:r>
                <a:r>
                  <a:rPr lang="en-GB" dirty="0" smtClean="0"/>
                  <a:t> = </a:t>
                </a:r>
              </a:p>
              <a:p>
                <a:endParaRPr lang="en-GB" dirty="0" smtClean="0"/>
              </a:p>
              <a:p>
                <a:endParaRPr lang="en-GB" dirty="0" smtClean="0"/>
              </a:p>
              <a:p>
                <a:r>
                  <a:rPr lang="en-GB" dirty="0" smtClean="0"/>
                  <a:t>If a number cannot be written as a fraction it is</a:t>
                </a:r>
              </a:p>
              <a:p>
                <a:endParaRPr lang="en-GB" dirty="0" smtClean="0"/>
              </a:p>
              <a:p>
                <a:r>
                  <a:rPr lang="en-GB" dirty="0" smtClean="0"/>
                  <a:t>Example:		</a:t>
                </a:r>
                <a:r>
                  <a:rPr lang="el-GR" dirty="0" smtClean="0"/>
                  <a:t>π</a:t>
                </a:r>
                <a:r>
                  <a:rPr lang="en-GB" dirty="0" smtClean="0"/>
                  <a:t> = 3.14….. cannot be expressed as an exact fraction </a:t>
                </a:r>
                <a:endParaRPr lang="en-GB" dirty="0"/>
              </a:p>
              <a:p>
                <a:endParaRPr lang="en-GB" dirty="0" smtClean="0"/>
              </a:p>
              <a:p>
                <a:r>
                  <a:rPr lang="en-GB" dirty="0" smtClean="0"/>
                  <a:t>An irrational root is called a 	</a:t>
                </a:r>
                <a:r>
                  <a:rPr lang="en-GB" b="1" dirty="0" smtClean="0">
                    <a:solidFill>
                      <a:srgbClr val="FF0000"/>
                    </a:solidFill>
                  </a:rPr>
                  <a:t>	</a:t>
                </a:r>
                <a:r>
                  <a:rPr lang="en-GB" dirty="0" smtClean="0"/>
                  <a:t>Examples:   </a:t>
                </a:r>
                <a:r>
                  <a:rPr lang="en-GB" u="sng" dirty="0" smtClean="0"/>
                  <a:t>Surds</a:t>
                </a:r>
                <a:r>
                  <a:rPr lang="en-GB" dirty="0" smtClean="0"/>
                  <a:t>	             </a:t>
                </a:r>
                <a:r>
                  <a:rPr lang="en-GB" u="sng" dirty="0" smtClean="0"/>
                  <a:t>Not surds</a:t>
                </a:r>
              </a:p>
              <a:p>
                <a:r>
                  <a:rPr lang="en-GB" dirty="0"/>
                  <a:t>	</a:t>
                </a:r>
                <a:r>
                  <a:rPr lang="en-GB" dirty="0" smtClean="0"/>
                  <a:t>				     √5	</a:t>
                </a:r>
                <a:r>
                  <a:rPr lang="en-GB" dirty="0"/>
                  <a:t> </a:t>
                </a:r>
                <a:r>
                  <a:rPr lang="en-GB" dirty="0" smtClean="0"/>
                  <a:t>              √4 = 2</a:t>
                </a:r>
              </a:p>
              <a:p>
                <a:r>
                  <a:rPr lang="en-GB" dirty="0"/>
                  <a:t>	</a:t>
                </a:r>
                <a:r>
                  <a:rPr lang="en-GB" dirty="0" smtClean="0"/>
                  <a:t>				    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GB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GB" b="0" i="1" smtClean="0">
                            <a:latin typeface="Cambria Math"/>
                          </a:rPr>
                          <m:t>5</m:t>
                        </m:r>
                      </m:deg>
                      <m:e>
                        <m:r>
                          <a:rPr lang="en-GB" b="0" i="1" smtClean="0">
                            <a:latin typeface="Cambria Math"/>
                          </a:rPr>
                          <m:t>6</m:t>
                        </m:r>
                      </m:e>
                    </m:rad>
                  </m:oMath>
                </a14:m>
                <a:r>
                  <a:rPr lang="en-GB" dirty="0" smtClean="0"/>
                  <a:t>	             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GB" i="1" smtClean="0">
                            <a:latin typeface="Cambria Math"/>
                          </a:rPr>
                        </m:ctrlPr>
                      </m:radPr>
                      <m:deg>
                        <m:r>
                          <a:rPr lang="en-GB" b="0" i="1" smtClean="0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GB" b="0" i="1" smtClean="0">
                            <a:latin typeface="Cambria Math"/>
                          </a:rPr>
                          <m:t>8</m:t>
                        </m:r>
                      </m:e>
                    </m:rad>
                  </m:oMath>
                </a14:m>
                <a:r>
                  <a:rPr lang="en-GB" dirty="0" smtClean="0"/>
                  <a:t> = 2</a:t>
                </a:r>
              </a:p>
              <a:p>
                <a:endParaRPr lang="en-GB" dirty="0"/>
              </a:p>
              <a:p>
                <a:r>
                  <a:rPr lang="en-GB" dirty="0" smtClean="0"/>
                  <a:t>Note: If a question asks for the exact value you </a:t>
                </a:r>
                <a:r>
                  <a:rPr lang="en-GB" u="dbl" dirty="0" smtClean="0"/>
                  <a:t>must</a:t>
                </a:r>
                <a:r>
                  <a:rPr lang="en-GB" dirty="0" smtClean="0"/>
                  <a:t> use the surd form, not a decimal approximation.</a:t>
                </a:r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643" y="790729"/>
                <a:ext cx="7272808" cy="5663473"/>
              </a:xfrm>
              <a:prstGeom prst="rect">
                <a:avLst/>
              </a:prstGeom>
              <a:blipFill rotWithShape="1">
                <a:blip r:embed="rId2"/>
                <a:stretch>
                  <a:fillRect l="-671" t="-538" r="-922" b="-7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7540212" y="643999"/>
            <a:ext cx="3177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 smtClean="0"/>
              <a:t>a</a:t>
            </a:r>
          </a:p>
          <a:p>
            <a:r>
              <a:rPr lang="en-GB" dirty="0"/>
              <a:t>b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52953" y="717363"/>
            <a:ext cx="1786899" cy="49960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2600149" y="1340768"/>
            <a:ext cx="1395788" cy="41977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2187352" y="1867944"/>
            <a:ext cx="1127147" cy="41977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2055916" y="2644543"/>
            <a:ext cx="544233" cy="638699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4053841" y="2601625"/>
            <a:ext cx="563573" cy="68161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6285391" y="2636911"/>
            <a:ext cx="518858" cy="6463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5323888" y="3501008"/>
            <a:ext cx="1127147" cy="41977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3466899" y="4653136"/>
            <a:ext cx="920148" cy="41977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655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12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26254" y="1212460"/>
                <a:ext cx="3851959" cy="37252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u="sng" dirty="0" smtClean="0"/>
                  <a:t>Dividing</a:t>
                </a:r>
              </a:p>
              <a:p>
                <a:endParaRPr lang="en-GB" dirty="0"/>
              </a:p>
              <a:p>
                <a:r>
                  <a:rPr lang="en-GB" dirty="0" smtClean="0"/>
                  <a:t>Divide the bases and take the square root of the answer</a:t>
                </a:r>
              </a:p>
              <a:p>
                <a:r>
                  <a:rPr lang="en-GB" dirty="0"/>
                  <a:t>	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u="sng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i="1" u="sng">
                            <a:latin typeface="Cambria Math"/>
                          </a:rPr>
                          <m:t>𝑎</m:t>
                        </m:r>
                      </m:e>
                    </m:rad>
                  </m:oMath>
                </a14:m>
                <a:r>
                  <a:rPr lang="en-GB" dirty="0"/>
                  <a:t> </a:t>
                </a:r>
                <a:endParaRPr lang="en-GB" dirty="0" smtClean="0"/>
              </a:p>
              <a:p>
                <a:r>
                  <a:rPr lang="en-GB" dirty="0"/>
                  <a:t>	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/>
                          </a:rPr>
                          <m:t>𝑏</m:t>
                        </m:r>
                      </m:e>
                    </m:rad>
                  </m:oMath>
                </a14:m>
                <a:endParaRPr lang="en-GB" dirty="0"/>
              </a:p>
              <a:p>
                <a:r>
                  <a:rPr lang="en-GB" dirty="0" smtClean="0"/>
                  <a:t>Examples:	</a:t>
                </a:r>
                <a:r>
                  <a:rPr lang="en-GB" dirty="0"/>
                  <a:t> 			 </a:t>
                </a:r>
                <a:r>
                  <a:rPr lang="en-GB" dirty="0" smtClean="0"/>
                  <a:t>                              </a:t>
                </a:r>
              </a:p>
              <a:p>
                <a:r>
                  <a:rPr lang="en-GB" dirty="0"/>
                  <a:t> </a:t>
                </a:r>
                <a:r>
                  <a:rPr lang="en-GB" dirty="0" smtClean="0"/>
                  <a:t>                                                    then</a:t>
                </a:r>
                <a:r>
                  <a:rPr lang="en-GB" dirty="0"/>
                  <a:t>	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 </m:t>
                    </m:r>
                  </m:oMath>
                </a14:m>
                <a:r>
                  <a:rPr lang="en-GB" dirty="0" smtClean="0"/>
                  <a:t>		      </a:t>
                </a:r>
              </a:p>
              <a:p>
                <a:r>
                  <a:rPr lang="en-GB" dirty="0"/>
                  <a:t>	</a:t>
                </a:r>
                <a:r>
                  <a:rPr lang="en-GB" dirty="0" smtClean="0"/>
                  <a:t>		        =</a:t>
                </a:r>
              </a:p>
              <a:p>
                <a:r>
                  <a:rPr lang="en-GB" dirty="0"/>
                  <a:t>	</a:t>
                </a:r>
                <a:r>
                  <a:rPr lang="en-GB" dirty="0" smtClean="0"/>
                  <a:t>		    </a:t>
                </a:r>
              </a:p>
              <a:p>
                <a:r>
                  <a:rPr lang="en-GB" dirty="0"/>
                  <a:t>	</a:t>
                </a:r>
                <a:r>
                  <a:rPr lang="en-GB" dirty="0" smtClean="0"/>
                  <a:t>		        =</a:t>
                </a:r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6254" y="1212460"/>
                <a:ext cx="3851959" cy="3725251"/>
              </a:xfrm>
              <a:prstGeom prst="rect">
                <a:avLst/>
              </a:prstGeom>
              <a:blipFill rotWithShape="1">
                <a:blip r:embed="rId2"/>
                <a:stretch>
                  <a:fillRect l="-1424" t="-818" b="-16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116614" y="234813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=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-114300"/>
            <a:ext cx="8229600" cy="1143000"/>
          </a:xfrm>
        </p:spPr>
        <p:txBody>
          <a:bodyPr/>
          <a:lstStyle/>
          <a:p>
            <a:r>
              <a:rPr lang="en-GB" dirty="0" smtClean="0"/>
              <a:t>Simplifying surds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00271" y="1239331"/>
                <a:ext cx="3851958" cy="31970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u="sng" dirty="0" smtClean="0"/>
                  <a:t>Multiplying</a:t>
                </a:r>
              </a:p>
              <a:p>
                <a:endParaRPr lang="en-GB" dirty="0" smtClean="0"/>
              </a:p>
              <a:p>
                <a:r>
                  <a:rPr lang="en-GB" dirty="0" smtClean="0"/>
                  <a:t>Multiply </a:t>
                </a:r>
                <a:r>
                  <a:rPr lang="en-GB" dirty="0"/>
                  <a:t>the bases and take the square root of the answer</a:t>
                </a:r>
              </a:p>
              <a:p>
                <a:r>
                  <a:rPr lang="en-GB" dirty="0"/>
                  <a:t>	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/>
                          </a:rPr>
                          <m:t>𝑎</m:t>
                        </m:r>
                      </m:e>
                    </m:rad>
                  </m:oMath>
                </a14:m>
                <a:r>
                  <a:rPr lang="en-GB" dirty="0"/>
                  <a:t> x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/>
                          </a:rPr>
                          <m:t>𝑏</m:t>
                        </m:r>
                      </m:e>
                    </m:rad>
                  </m:oMath>
                </a14:m>
                <a:r>
                  <a:rPr lang="en-GB" dirty="0"/>
                  <a:t> </a:t>
                </a:r>
                <a:r>
                  <a:rPr lang="en-GB" dirty="0" smtClean="0"/>
                  <a:t>=</a:t>
                </a:r>
              </a:p>
              <a:p>
                <a:endParaRPr lang="en-GB" dirty="0"/>
              </a:p>
              <a:p>
                <a:r>
                  <a:rPr lang="en-GB" dirty="0"/>
                  <a:t>Examples</a:t>
                </a:r>
                <a:r>
                  <a:rPr lang="en-GB" dirty="0" smtClean="0"/>
                  <a:t>:</a:t>
                </a:r>
                <a:r>
                  <a:rPr lang="en-GB" dirty="0"/>
                  <a:t>	</a:t>
                </a:r>
                <a:endParaRPr lang="en-GB" dirty="0" smtClean="0"/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dirty="0"/>
                  <a:t> x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r>
                  <a:rPr lang="en-GB" dirty="0" smtClean="0"/>
                  <a:t>		</a:t>
                </a:r>
                <a:r>
                  <a:rPr lang="en-GB" dirty="0"/>
                  <a:t>	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r>
                  <a:rPr lang="en-GB" dirty="0"/>
                  <a:t> x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/>
                          </a:rPr>
                          <m:t>5</m:t>
                        </m:r>
                      </m:e>
                    </m:rad>
                  </m:oMath>
                </a14:m>
                <a:endParaRPr lang="en-GB" dirty="0"/>
              </a:p>
              <a:p>
                <a:endParaRPr lang="en-GB" dirty="0" smtClean="0"/>
              </a:p>
              <a:p>
                <a:r>
                  <a:rPr lang="en-GB" dirty="0" smtClean="0"/>
                  <a:t>= </a:t>
                </a:r>
                <a:r>
                  <a:rPr lang="en-GB" b="1" dirty="0" smtClean="0"/>
                  <a:t>			</a:t>
                </a:r>
                <a:r>
                  <a:rPr lang="en-GB" dirty="0"/>
                  <a:t> = 	</a:t>
                </a:r>
                <a:endParaRPr lang="en-GB" dirty="0" smtClean="0"/>
              </a:p>
              <a:p>
                <a:r>
                  <a:rPr lang="en-GB" dirty="0" smtClean="0"/>
                  <a:t>= </a:t>
                </a:r>
                <a:r>
                  <a:rPr lang="en-GB" b="1" dirty="0" smtClean="0"/>
                  <a:t>			</a:t>
                </a:r>
                <a:r>
                  <a:rPr lang="en-GB" dirty="0"/>
                  <a:t> </a:t>
                </a:r>
                <a:r>
                  <a:rPr lang="en-GB" dirty="0" smtClean="0"/>
                  <a:t>=</a:t>
                </a:r>
                <a:endParaRPr lang="en-GB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271" y="1239331"/>
                <a:ext cx="3851958" cy="3197029"/>
              </a:xfrm>
              <a:prstGeom prst="rect">
                <a:avLst/>
              </a:prstGeom>
              <a:blipFill rotWithShape="1">
                <a:blip r:embed="rId3"/>
                <a:stretch>
                  <a:fillRect l="-1266" t="-952" r="-1108" b="-19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300271" y="5774328"/>
            <a:ext cx="4434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Note: The bases do not have to be the same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6486146" y="3243672"/>
                <a:ext cx="717312" cy="18251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i="1">
                              <a:latin typeface="Cambria Math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GB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i="1">
                              <a:latin typeface="Cambria Math"/>
                            </a:rPr>
                            <m:t>80</m:t>
                          </m:r>
                        </m:e>
                      </m:rad>
                    </m:oMath>
                  </m:oMathPara>
                </a14:m>
                <a:endParaRPr lang="en-GB" dirty="0" smtClean="0"/>
              </a:p>
              <a:p>
                <a:endParaRPr lang="en-GB" b="1" dirty="0" smtClean="0"/>
              </a:p>
              <a:p>
                <a:r>
                  <a:rPr lang="en-GB" b="1" dirty="0" smtClean="0"/>
                  <a:t>=</a:t>
                </a:r>
              </a:p>
              <a:p>
                <a:endParaRPr lang="en-GB" b="1" dirty="0" smtClean="0"/>
              </a:p>
              <a:p>
                <a:r>
                  <a:rPr lang="en-GB" b="1" dirty="0" smtClean="0"/>
                  <a:t>=</a:t>
                </a:r>
                <a:endParaRPr lang="en-GB" b="1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6146" y="3243672"/>
                <a:ext cx="717312" cy="1825180"/>
              </a:xfrm>
              <a:prstGeom prst="rect">
                <a:avLst/>
              </a:prstGeom>
              <a:blipFill rotWithShape="1">
                <a:blip r:embed="rId4"/>
                <a:stretch>
                  <a:fillRect l="-6780" b="-4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>
            <a:off x="6625475" y="3609608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4842278" y="3336913"/>
                <a:ext cx="717312" cy="18196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i="1">
                              <a:latin typeface="Cambria Math"/>
                            </a:rPr>
                            <m:t>18</m:t>
                          </m:r>
                        </m:e>
                      </m:rad>
                    </m:oMath>
                  </m:oMathPara>
                </a14:m>
                <a:endParaRPr lang="en-GB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i="1">
                              <a:latin typeface="Cambria Math"/>
                            </a:rPr>
                            <m:t>6</m:t>
                          </m:r>
                        </m:e>
                      </m:rad>
                    </m:oMath>
                  </m:oMathPara>
                </a14:m>
                <a:endParaRPr lang="en-GB" dirty="0" smtClean="0"/>
              </a:p>
              <a:p>
                <a:endParaRPr lang="en-GB" b="1" dirty="0" smtClean="0"/>
              </a:p>
              <a:p>
                <a:r>
                  <a:rPr lang="en-GB" b="1" dirty="0" smtClean="0"/>
                  <a:t>=</a:t>
                </a:r>
              </a:p>
              <a:p>
                <a:endParaRPr lang="en-GB" b="1" dirty="0" smtClean="0"/>
              </a:p>
              <a:p>
                <a:r>
                  <a:rPr lang="en-GB" b="1" dirty="0" smtClean="0"/>
                  <a:t>=</a:t>
                </a:r>
                <a:endParaRPr lang="en-GB" b="1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2278" y="3336913"/>
                <a:ext cx="717312" cy="1819601"/>
              </a:xfrm>
              <a:prstGeom prst="rect">
                <a:avLst/>
              </a:prstGeom>
              <a:blipFill rotWithShape="1">
                <a:blip r:embed="rId7"/>
                <a:stretch>
                  <a:fillRect l="-6780"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/>
          <p:nvPr/>
        </p:nvCxnSpPr>
        <p:spPr>
          <a:xfrm>
            <a:off x="4981607" y="3708047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2364409" y="2418075"/>
            <a:ext cx="839440" cy="41977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611561" y="3674078"/>
            <a:ext cx="936104" cy="103230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3461425" y="3646996"/>
            <a:ext cx="894552" cy="105938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6511168" y="2250560"/>
            <a:ext cx="894452" cy="709238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6770167" y="3979436"/>
            <a:ext cx="970185" cy="150064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8078784" y="3231207"/>
            <a:ext cx="885149" cy="174538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5172582" y="4009920"/>
            <a:ext cx="944031" cy="147015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816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6" grpId="0"/>
      <p:bldP spid="8" grpId="0"/>
      <p:bldP spid="9" grpId="0"/>
      <p:bldP spid="10" grpId="0"/>
      <p:bldP spid="17" grpId="0"/>
      <p:bldP spid="26" grpId="0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08140" y="3178465"/>
                <a:ext cx="7560840" cy="29200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u="sng" dirty="0" smtClean="0"/>
                  <a:t>Addition and subtraction</a:t>
                </a:r>
              </a:p>
              <a:p>
                <a:endParaRPr lang="en-GB" dirty="0" smtClean="0"/>
              </a:p>
              <a:p>
                <a:r>
                  <a:rPr lang="en-GB" dirty="0" smtClean="0"/>
                  <a:t>Simplify using the following algebraic rules:</a:t>
                </a:r>
              </a:p>
              <a:p>
                <a:r>
                  <a:rPr lang="en-GB" dirty="0" smtClean="0"/>
                  <a:t>		</a:t>
                </a:r>
                <a:r>
                  <a:rPr lang="en-GB" u="sng" dirty="0" smtClean="0"/>
                  <a:t>3a + 4a = 7a</a:t>
                </a:r>
                <a:r>
                  <a:rPr lang="en-GB" dirty="0" smtClean="0"/>
                  <a:t>			</a:t>
                </a:r>
                <a:r>
                  <a:rPr lang="en-GB" u="sng" dirty="0" smtClean="0"/>
                  <a:t>8a </a:t>
                </a:r>
                <a:r>
                  <a:rPr lang="en-GB" u="sng" dirty="0"/>
                  <a:t>– 2a = 6a</a:t>
                </a:r>
              </a:p>
              <a:p>
                <a:endParaRPr lang="en-GB" dirty="0" smtClean="0"/>
              </a:p>
              <a:p>
                <a:r>
                  <a:rPr lang="en-GB" dirty="0" smtClean="0"/>
                  <a:t>Examples:	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dirty="0" smtClean="0"/>
                  <a:t> + 4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dirty="0" smtClean="0"/>
                  <a:t>			</a:t>
                </a:r>
                <a:r>
                  <a:rPr lang="en-GB" dirty="0"/>
                  <a:t>8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/>
                          </a:rPr>
                          <m:t>5</m:t>
                        </m:r>
                      </m:e>
                    </m:rad>
                  </m:oMath>
                </a14:m>
                <a:r>
                  <a:rPr lang="en-GB" dirty="0"/>
                  <a:t> - 2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/>
                          </a:rPr>
                          <m:t>5</m:t>
                        </m:r>
                      </m:e>
                    </m:rad>
                  </m:oMath>
                </a14:m>
                <a:r>
                  <a:rPr lang="en-GB" dirty="0"/>
                  <a:t> </a:t>
                </a:r>
              </a:p>
              <a:p>
                <a:endParaRPr lang="en-GB" dirty="0" smtClean="0"/>
              </a:p>
              <a:p>
                <a:r>
                  <a:rPr lang="en-GB" dirty="0" smtClean="0"/>
                  <a:t>		= 				=</a:t>
                </a:r>
                <a:endParaRPr lang="en-GB" b="1" dirty="0" smtClean="0"/>
              </a:p>
              <a:p>
                <a:endParaRPr lang="en-GB" dirty="0" smtClean="0"/>
              </a:p>
              <a:p>
                <a:r>
                  <a:rPr lang="en-GB" dirty="0" smtClean="0"/>
                  <a:t>This only works if they have the same</a:t>
                </a:r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40" y="3178465"/>
                <a:ext cx="7560840" cy="2920030"/>
              </a:xfrm>
              <a:prstGeom prst="rect">
                <a:avLst/>
              </a:prstGeom>
              <a:blipFill rotWithShape="1">
                <a:blip r:embed="rId2"/>
                <a:stretch>
                  <a:fillRect l="-726" t="-1044" b="-14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08140" y="287704"/>
                <a:ext cx="6345520" cy="26437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u="sng" dirty="0" smtClean="0"/>
                  <a:t>Splitting the base</a:t>
                </a:r>
              </a:p>
              <a:p>
                <a:endParaRPr lang="en-GB" dirty="0" smtClean="0"/>
              </a:p>
              <a:p>
                <a:r>
                  <a:rPr lang="en-GB" dirty="0" smtClean="0"/>
                  <a:t>Express the base as a 	       of two numbers, where one is a </a:t>
                </a:r>
              </a:p>
              <a:p>
                <a:r>
                  <a:rPr lang="en-GB" dirty="0" smtClean="0"/>
                  <a:t>(if possible)	</a:t>
                </a:r>
              </a:p>
              <a:p>
                <a:r>
                  <a:rPr lang="en-GB" dirty="0" smtClean="0"/>
                  <a:t>Examples:	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/>
                          </a:rPr>
                          <m:t>32</m:t>
                        </m:r>
                      </m:e>
                    </m:rad>
                  </m:oMath>
                </a14:m>
                <a:r>
                  <a:rPr lang="en-GB" dirty="0" smtClean="0"/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/>
                          </a:rPr>
                          <m:t>(16 </m:t>
                        </m:r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/>
                          </a:rPr>
                          <m:t>x</m:t>
                        </m:r>
                        <m:r>
                          <a:rPr lang="en-GB" b="0" i="1" smtClean="0">
                            <a:latin typeface="Cambria Math"/>
                          </a:rPr>
                          <m:t> 2)</m:t>
                        </m:r>
                      </m:e>
                    </m:rad>
                  </m:oMath>
                </a14:m>
                <a:r>
                  <a:rPr lang="en-GB" dirty="0" smtClean="0"/>
                  <a:t> 		</a:t>
                </a:r>
                <a:r>
                  <a:rPr lang="en-GB" dirty="0"/>
                  <a:t> </a:t>
                </a:r>
                <a:r>
                  <a:rPr lang="en-GB" dirty="0" smtClean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r>
                  <a:rPr lang="en-GB" dirty="0" smtClean="0"/>
                  <a:t> x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/>
                          </a:rPr>
                          <m:t>6</m:t>
                        </m:r>
                      </m:e>
                    </m:rad>
                  </m:oMath>
                </a14:m>
                <a:r>
                  <a:rPr lang="en-GB" dirty="0" smtClean="0"/>
                  <a:t>	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/>
                          </a:rPr>
                          <m:t>18</m:t>
                        </m:r>
                      </m:e>
                    </m:rad>
                  </m:oMath>
                </a14:m>
                <a:endParaRPr lang="en-GB" dirty="0" smtClean="0"/>
              </a:p>
              <a:p>
                <a:endParaRPr lang="en-GB" dirty="0" smtClean="0"/>
              </a:p>
              <a:p>
                <a:r>
                  <a:rPr lang="en-GB" dirty="0" smtClean="0"/>
                  <a:t>		=			</a:t>
                </a:r>
                <a:r>
                  <a:rPr lang="en-GB" dirty="0"/>
                  <a:t>	</a:t>
                </a:r>
                <a:r>
                  <a:rPr lang="en-GB" dirty="0" smtClean="0"/>
                  <a:t>=</a:t>
                </a:r>
              </a:p>
              <a:p>
                <a:r>
                  <a:rPr lang="en-GB" dirty="0" smtClean="0"/>
                  <a:t>		=				=</a:t>
                </a:r>
                <a:endParaRPr lang="en-GB" b="1" dirty="0" smtClean="0"/>
              </a:p>
              <a:p>
                <a:r>
                  <a:rPr lang="en-GB" dirty="0" smtClean="0"/>
                  <a:t>		=				=</a:t>
                </a:r>
                <a:endParaRPr lang="en-GB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40" y="287704"/>
                <a:ext cx="6345520" cy="2643737"/>
              </a:xfrm>
              <a:prstGeom prst="rect">
                <a:avLst/>
              </a:prstGeom>
              <a:blipFill rotWithShape="1">
                <a:blip r:embed="rId3"/>
                <a:stretch>
                  <a:fillRect l="-865" t="-1152" b="-2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2411760" y="772017"/>
            <a:ext cx="986552" cy="41977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6516216" y="822455"/>
            <a:ext cx="1726028" cy="41977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2399280" y="1966113"/>
            <a:ext cx="1668165" cy="965328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3923928" y="5678725"/>
            <a:ext cx="863014" cy="41977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6084168" y="5050673"/>
            <a:ext cx="863014" cy="65327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2362532" y="5050673"/>
            <a:ext cx="1035780" cy="65327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6084168" y="1879776"/>
            <a:ext cx="1668165" cy="118918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277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  <p:bldP spid="23" grpId="0" animBg="1"/>
      <p:bldP spid="26" grpId="0" animBg="1"/>
      <p:bldP spid="29" grpId="0" animBg="1"/>
      <p:bldP spid="30" grpId="0" animBg="1"/>
      <p:bldP spid="31" grpId="0" animBg="1"/>
      <p:bldP spid="32" grpId="0" animBg="1"/>
      <p:bldP spid="2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588</Words>
  <Application>Microsoft Office PowerPoint</Application>
  <PresentationFormat>On-screen Show (4:3)</PresentationFormat>
  <Paragraphs>296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What is a surd?</vt:lpstr>
      <vt:lpstr>Simplifying surds</vt:lpstr>
      <vt:lpstr>PowerPoint Presentation</vt:lpstr>
      <vt:lpstr>Rationalising the denominator</vt:lpstr>
      <vt:lpstr>Conjugate surds</vt:lpstr>
      <vt:lpstr>PowerPoint Presentation</vt:lpstr>
      <vt:lpstr>What is a surd?</vt:lpstr>
      <vt:lpstr>Simplifying surds</vt:lpstr>
      <vt:lpstr>PowerPoint Presentation</vt:lpstr>
      <vt:lpstr>Rationalising the denominator</vt:lpstr>
      <vt:lpstr>Conjugate surds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Surds</dc:title>
  <dc:creator>vicki</dc:creator>
  <cp:lastModifiedBy>ShepherdV1</cp:lastModifiedBy>
  <cp:revision>26</cp:revision>
  <cp:lastPrinted>2013-11-01T10:30:40Z</cp:lastPrinted>
  <dcterms:created xsi:type="dcterms:W3CDTF">2013-09-30T23:06:53Z</dcterms:created>
  <dcterms:modified xsi:type="dcterms:W3CDTF">2013-11-01T10:30:46Z</dcterms:modified>
</cp:coreProperties>
</file>